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55"/>
  </p:notesMasterIdLst>
  <p:sldIdLst>
    <p:sldId id="256" r:id="rId2"/>
    <p:sldId id="257" r:id="rId3"/>
    <p:sldId id="299" r:id="rId4"/>
    <p:sldId id="303" r:id="rId5"/>
    <p:sldId id="259" r:id="rId6"/>
    <p:sldId id="352" r:id="rId7"/>
    <p:sldId id="307" r:id="rId8"/>
    <p:sldId id="330" r:id="rId9"/>
    <p:sldId id="331" r:id="rId10"/>
    <p:sldId id="265" r:id="rId11"/>
    <p:sldId id="310" r:id="rId12"/>
    <p:sldId id="313" r:id="rId13"/>
    <p:sldId id="379" r:id="rId14"/>
    <p:sldId id="387" r:id="rId15"/>
    <p:sldId id="332" r:id="rId16"/>
    <p:sldId id="333" r:id="rId17"/>
    <p:sldId id="305" r:id="rId18"/>
    <p:sldId id="273" r:id="rId19"/>
    <p:sldId id="277" r:id="rId20"/>
    <p:sldId id="306" r:id="rId21"/>
    <p:sldId id="279" r:id="rId22"/>
    <p:sldId id="362" r:id="rId23"/>
    <p:sldId id="363" r:id="rId24"/>
    <p:sldId id="336" r:id="rId25"/>
    <p:sldId id="334" r:id="rId26"/>
    <p:sldId id="335" r:id="rId27"/>
    <p:sldId id="348" r:id="rId28"/>
    <p:sldId id="380" r:id="rId29"/>
    <p:sldId id="337" r:id="rId30"/>
    <p:sldId id="338" r:id="rId31"/>
    <p:sldId id="377" r:id="rId32"/>
    <p:sldId id="339" r:id="rId33"/>
    <p:sldId id="340" r:id="rId34"/>
    <p:sldId id="341" r:id="rId35"/>
    <p:sldId id="342" r:id="rId36"/>
    <p:sldId id="283" r:id="rId37"/>
    <p:sldId id="291" r:id="rId38"/>
    <p:sldId id="308" r:id="rId39"/>
    <p:sldId id="293" r:id="rId40"/>
    <p:sldId id="366" r:id="rId41"/>
    <p:sldId id="382" r:id="rId42"/>
    <p:sldId id="383" r:id="rId43"/>
    <p:sldId id="381" r:id="rId44"/>
    <p:sldId id="367" r:id="rId45"/>
    <p:sldId id="375" r:id="rId46"/>
    <p:sldId id="350" r:id="rId47"/>
    <p:sldId id="388" r:id="rId48"/>
    <p:sldId id="351" r:id="rId49"/>
    <p:sldId id="361" r:id="rId50"/>
    <p:sldId id="347" r:id="rId51"/>
    <p:sldId id="301" r:id="rId52"/>
    <p:sldId id="385" r:id="rId53"/>
    <p:sldId id="386"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m7WFOCCWLFNf1rZ0LXuIuA==" hashData="WIamcoHhAi32r4ahCsePTrpkuJBCIQuAKmtS+hFbo0lkOUgt5vfTElhsBe5aDqNhQpuKkUed6AU87YCJ844fig=="/>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458"/>
    <p:restoredTop sz="67619"/>
  </p:normalViewPr>
  <p:slideViewPr>
    <p:cSldViewPr snapToGrid="0" snapToObjects="1">
      <p:cViewPr varScale="1">
        <p:scale>
          <a:sx n="84" d="100"/>
          <a:sy n="84" d="100"/>
        </p:scale>
        <p:origin x="3568" y="192"/>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C8684CA-C63F-5F46-A275-499E174D6788}" type="datetimeFigureOut">
              <a:rPr lang="en-US" smtClean="0"/>
              <a:t>9/16/19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704444-0A12-8349-BBD3-E05D86B7D237}" type="slidenum">
              <a:rPr lang="en-US" smtClean="0"/>
              <a:t>‹#›</a:t>
            </a:fld>
            <a:endParaRPr lang="en-US"/>
          </a:p>
        </p:txBody>
      </p:sp>
    </p:spTree>
    <p:extLst>
      <p:ext uri="{BB962C8B-B14F-4D97-AF65-F5344CB8AC3E}">
        <p14:creationId xmlns:p14="http://schemas.microsoft.com/office/powerpoint/2010/main" val="276274080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704444-0A12-8349-BBD3-E05D86B7D237}" type="slidenum">
              <a:rPr lang="en-US" smtClean="0"/>
              <a:t>1</a:t>
            </a:fld>
            <a:endParaRPr lang="en-US"/>
          </a:p>
        </p:txBody>
      </p:sp>
    </p:spTree>
    <p:extLst>
      <p:ext uri="{BB962C8B-B14F-4D97-AF65-F5344CB8AC3E}">
        <p14:creationId xmlns:p14="http://schemas.microsoft.com/office/powerpoint/2010/main" val="18446294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10</a:t>
            </a:fld>
            <a:endParaRPr lang="en-US" dirty="0"/>
          </a:p>
        </p:txBody>
      </p:sp>
    </p:spTree>
    <p:extLst>
      <p:ext uri="{BB962C8B-B14F-4D97-AF65-F5344CB8AC3E}">
        <p14:creationId xmlns:p14="http://schemas.microsoft.com/office/powerpoint/2010/main" val="35507973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Non-­‐‑Model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endParaRPr lang="en-US" dirty="0">
              <a:effectLst/>
            </a:endParaRPr>
          </a:p>
          <a:p>
            <a:pPr lvl="1"/>
            <a:r>
              <a:rPr lang="en-US" sz="10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Show a video of students having the model conversation (optional) </a:t>
            </a:r>
            <a:endParaRPr lang="en-US" dirty="0">
              <a:effectLst/>
            </a:endParaRPr>
          </a:p>
          <a:p>
            <a:pPr lvl="1"/>
            <a:r>
              <a:rPr lang="en-US" sz="10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Student volunteer and teacher read model script </a:t>
            </a:r>
          </a:p>
          <a:p>
            <a:pPr lvl="1"/>
            <a:endParaRPr lang="en-US" sz="1200" kern="1200" dirty="0">
              <a:solidFill>
                <a:schemeClr val="tx1"/>
              </a:solidFill>
              <a:effectLst/>
              <a:latin typeface="+mn-lt"/>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STUDENT LISTEN ACTIVELY</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12</a:t>
            </a:fld>
            <a:endParaRPr lang="en-US"/>
          </a:p>
        </p:txBody>
      </p:sp>
    </p:spTree>
    <p:extLst>
      <p:ext uri="{BB962C8B-B14F-4D97-AF65-F5344CB8AC3E}">
        <p14:creationId xmlns:p14="http://schemas.microsoft.com/office/powerpoint/2010/main" val="1249728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13</a:t>
            </a:fld>
            <a:endParaRPr lang="en-US" dirty="0"/>
          </a:p>
        </p:txBody>
      </p:sp>
    </p:spTree>
    <p:extLst>
      <p:ext uri="{BB962C8B-B14F-4D97-AF65-F5344CB8AC3E}">
        <p14:creationId xmlns:p14="http://schemas.microsoft.com/office/powerpoint/2010/main" val="16592144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You are now going to have the opportunity to practice the Constructive Conversation Skill </a:t>
            </a:r>
            <a:r>
              <a:rPr lang="en-US" sz="1200" b="1" i="1" kern="1200" dirty="0">
                <a:solidFill>
                  <a:schemeClr val="tx1"/>
                </a:solidFill>
                <a:effectLst/>
                <a:latin typeface="+mn-lt"/>
                <a:ea typeface="+mn-ea"/>
                <a:cs typeface="+mn-cs"/>
              </a:rPr>
              <a:t>NEGOTIATE </a:t>
            </a:r>
            <a:r>
              <a:rPr lang="en-US" sz="1200" i="1" kern="1200" dirty="0">
                <a:solidFill>
                  <a:schemeClr val="tx1"/>
                </a:solidFill>
                <a:effectLst/>
                <a:latin typeface="+mn-lt"/>
                <a:ea typeface="+mn-ea"/>
                <a:cs typeface="+mn-cs"/>
              </a:rPr>
              <a:t>while playing a game.</a:t>
            </a:r>
          </a:p>
          <a:p>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Explain the rules of the </a:t>
            </a:r>
            <a:r>
              <a:rPr lang="en-US" sz="1200" b="1" kern="1200" dirty="0">
                <a:solidFill>
                  <a:schemeClr val="tx1"/>
                </a:solidFill>
                <a:effectLst/>
                <a:latin typeface="+mn-lt"/>
                <a:ea typeface="+mn-ea"/>
                <a:cs typeface="+mn-cs"/>
              </a:rPr>
              <a:t>Constructive Conversation Game </a:t>
            </a:r>
            <a:r>
              <a:rPr lang="en-US" sz="1200" kern="1200" dirty="0">
                <a:solidFill>
                  <a:schemeClr val="tx1"/>
                </a:solidFill>
                <a:effectLst/>
                <a:latin typeface="+mn-lt"/>
                <a:ea typeface="+mn-ea"/>
                <a:cs typeface="+mn-cs"/>
              </a:rPr>
              <a:t>to students.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14</a:t>
            </a:fld>
            <a:endParaRPr lang="en-US"/>
          </a:p>
        </p:txBody>
      </p:sp>
    </p:spTree>
    <p:extLst>
      <p:ext uri="{BB962C8B-B14F-4D97-AF65-F5344CB8AC3E}">
        <p14:creationId xmlns:p14="http://schemas.microsoft.com/office/powerpoint/2010/main" val="7776292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p>
          <a:p>
            <a:endParaRPr lang="en-US" sz="1200" b="1" kern="1200" baseline="0" dirty="0">
              <a:solidFill>
                <a:schemeClr val="tx1"/>
              </a:solidFill>
              <a:effectLst/>
              <a:latin typeface="+mn-lt"/>
              <a:ea typeface="+mn-ea"/>
              <a:cs typeface="+mn-cs"/>
            </a:endParaRPr>
          </a:p>
          <a:p>
            <a:endParaRPr lang="en-US" sz="1200" b="1"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the students play the game, the teacher listens and selects two students who will replay the game in front of the class to serve as models.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an opportunity to capture a language sample.</a:t>
            </a:r>
            <a:r>
              <a:rPr lang="en-US" sz="1200" kern="1200" baseline="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15</a:t>
            </a:fld>
            <a:endParaRPr lang="en-US"/>
          </a:p>
        </p:txBody>
      </p:sp>
    </p:spTree>
    <p:extLst>
      <p:ext uri="{BB962C8B-B14F-4D97-AF65-F5344CB8AC3E}">
        <p14:creationId xmlns:p14="http://schemas.microsoft.com/office/powerpoint/2010/main" val="4794944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The two selected</a:t>
            </a:r>
            <a:r>
              <a:rPr lang="en-US" sz="1200" b="1" kern="1200" baseline="0" dirty="0">
                <a:solidFill>
                  <a:schemeClr val="tx1"/>
                </a:solidFill>
                <a:effectLst/>
                <a:latin typeface="+mn-lt"/>
                <a:ea typeface="+mn-ea"/>
                <a:cs typeface="+mn-cs"/>
              </a:rPr>
              <a:t> students will replay the game in front of the class and serve as models.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The teacher will collect a language sample from the two students on the </a:t>
            </a:r>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to be used in Lesson 2. The language sample must be at least four turns in length. (Each turn includes both Partner A and B sharing</a:t>
            </a:r>
          </a:p>
        </p:txBody>
      </p:sp>
      <p:sp>
        <p:nvSpPr>
          <p:cNvPr id="4" name="Slide Number Placeholder 3"/>
          <p:cNvSpPr>
            <a:spLocks noGrp="1"/>
          </p:cNvSpPr>
          <p:nvPr>
            <p:ph type="sldNum" sz="quarter" idx="10"/>
          </p:nvPr>
        </p:nvSpPr>
        <p:spPr/>
        <p:txBody>
          <a:bodyPr/>
          <a:lstStyle/>
          <a:p>
            <a:fld id="{FCACF33E-9A4F-DC43-BEB4-18EC813BF4E4}" type="slidenum">
              <a:rPr lang="en-US" smtClean="0"/>
              <a:t>16</a:t>
            </a:fld>
            <a:endParaRPr lang="en-US"/>
          </a:p>
        </p:txBody>
      </p:sp>
    </p:spTree>
    <p:extLst>
      <p:ext uri="{BB962C8B-B14F-4D97-AF65-F5344CB8AC3E}">
        <p14:creationId xmlns:p14="http://schemas.microsoft.com/office/powerpoint/2010/main" val="41003284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 will review ELD objective. </a:t>
            </a:r>
            <a:endParaRPr lang="en-US" dirty="0"/>
          </a:p>
          <a:p>
            <a:r>
              <a:rPr lang="en-US" sz="1200" i="1" kern="1200" dirty="0">
                <a:solidFill>
                  <a:schemeClr val="tx1"/>
                </a:solidFill>
                <a:effectLst/>
                <a:latin typeface="+mn-lt"/>
                <a:ea typeface="+mn-ea"/>
                <a:cs typeface="+mn-cs"/>
              </a:rPr>
              <a:t>Today we engaged in a Constructive Conversation using the Constructive Conversation Skill-­‐‑</a:t>
            </a:r>
            <a:r>
              <a:rPr lang="en-US" sz="1200" b="1" i="1" kern="1200" dirty="0">
                <a:solidFill>
                  <a:schemeClr val="tx1"/>
                </a:solidFill>
                <a:effectLst/>
                <a:latin typeface="+mn-lt"/>
                <a:ea typeface="+mn-ea"/>
                <a:cs typeface="+mn-cs"/>
              </a:rPr>
              <a:t>NEGOTIATE</a:t>
            </a:r>
            <a:r>
              <a:rPr lang="en-US" sz="1200" i="1" kern="1200" dirty="0">
                <a:solidFill>
                  <a:schemeClr val="tx1"/>
                </a:solidFill>
                <a:effectLst/>
                <a:latin typeface="+mn-lt"/>
                <a:ea typeface="+mn-ea"/>
                <a:cs typeface="+mn-cs"/>
              </a:rPr>
              <a:t>. We took turns and shared ideas based on a visual text. </a:t>
            </a:r>
            <a:endParaRPr lang="en-US" dirty="0"/>
          </a:p>
          <a:p>
            <a:r>
              <a:rPr lang="en-US" sz="1200" kern="1200" dirty="0">
                <a:solidFill>
                  <a:schemeClr val="tx1"/>
                </a:solidFill>
                <a:effectLst/>
                <a:latin typeface="+mn-lt"/>
                <a:ea typeface="+mn-ea"/>
                <a:cs typeface="+mn-cs"/>
              </a:rPr>
              <a:t>Teacher will ask students the following: </a:t>
            </a:r>
            <a:endParaRPr lang="en-US" dirty="0"/>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we meet today’s objective of using the Constructive Conversation Skill of </a:t>
            </a:r>
            <a:r>
              <a:rPr lang="en-US" sz="1200" b="1" i="1" kern="1200" dirty="0">
                <a:solidFill>
                  <a:schemeClr val="tx1"/>
                </a:solidFill>
                <a:effectLst/>
                <a:latin typeface="+mn-lt"/>
                <a:ea typeface="+mn-ea"/>
                <a:cs typeface="+mn-cs"/>
              </a:rPr>
              <a:t>NEGOTIATE</a:t>
            </a:r>
            <a:r>
              <a:rPr lang="en-US" sz="1200" i="1"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you:</a:t>
            </a:r>
            <a:br>
              <a:rPr lang="en-US" sz="1200" i="1" kern="1200" dirty="0">
                <a:solidFill>
                  <a:schemeClr val="tx1"/>
                </a:solidFill>
                <a:effectLst/>
                <a:latin typeface="+mn-lt"/>
                <a:ea typeface="+mn-ea"/>
                <a:cs typeface="+mn-cs"/>
              </a:rPr>
            </a:br>
            <a:r>
              <a:rPr lang="en-US" sz="1200" i="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Use your think time</a:t>
            </a:r>
            <a:br>
              <a:rPr lang="en-US" sz="1200" i="1" kern="1200" dirty="0">
                <a:solidFill>
                  <a:schemeClr val="tx1"/>
                </a:solidFill>
                <a:effectLst/>
                <a:latin typeface="+mn-lt"/>
                <a:ea typeface="+mn-ea"/>
                <a:cs typeface="+mn-cs"/>
              </a:rPr>
            </a:br>
            <a:r>
              <a:rPr lang="en-US" sz="1200" i="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Use the language of the skill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Work with your conversation partner to do the following: </a:t>
            </a:r>
          </a:p>
          <a:p>
            <a:r>
              <a:rPr lang="en-US" sz="1200" i="1" kern="1200" dirty="0">
                <a:solidFill>
                  <a:schemeClr val="tx1"/>
                </a:solidFill>
                <a:effectLst/>
                <a:latin typeface="+mn-lt"/>
                <a:ea typeface="+mn-ea"/>
                <a:cs typeface="+mn-cs"/>
              </a:rPr>
              <a:t>Identify three things that you did to meet today’s objective </a:t>
            </a:r>
          </a:p>
          <a:p>
            <a:r>
              <a:rPr lang="en-US" sz="1200" i="1" kern="1200" dirty="0">
                <a:solidFill>
                  <a:schemeClr val="tx1"/>
                </a:solidFill>
                <a:effectLst/>
                <a:latin typeface="+mn-lt"/>
                <a:ea typeface="+mn-ea"/>
                <a:cs typeface="+mn-cs"/>
              </a:rPr>
              <a:t>Share and explain the three things to your partner </a:t>
            </a:r>
          </a:p>
          <a:p>
            <a:endParaRPr lang="en-US" dirty="0"/>
          </a:p>
          <a:p>
            <a:r>
              <a:rPr lang="en-US" sz="1200" kern="1200" dirty="0">
                <a:solidFill>
                  <a:schemeClr val="tx1"/>
                </a:solidFill>
                <a:effectLst/>
                <a:latin typeface="+mn-lt"/>
                <a:ea typeface="+mn-ea"/>
                <a:cs typeface="+mn-cs"/>
              </a:rPr>
              <a:t>Teacher calls on three students and they tell the class what was done today. </a:t>
            </a:r>
            <a:endParaRPr lang="en-US" dirty="0"/>
          </a:p>
          <a:p>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92DC05E7-F875-C14A-B5D4-B200F080DD76}" type="slidenum">
              <a:rPr lang="en-US" smtClean="0"/>
              <a:t>17</a:t>
            </a:fld>
            <a:endParaRPr lang="en-US"/>
          </a:p>
        </p:txBody>
      </p:sp>
    </p:spTree>
    <p:extLst>
      <p:ext uri="{BB962C8B-B14F-4D97-AF65-F5344CB8AC3E}">
        <p14:creationId xmlns:p14="http://schemas.microsoft.com/office/powerpoint/2010/main" val="32336506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18</a:t>
            </a:fld>
            <a:endParaRPr lang="en-US"/>
          </a:p>
        </p:txBody>
      </p:sp>
    </p:spTree>
    <p:extLst>
      <p:ext uri="{BB962C8B-B14F-4D97-AF65-F5344CB8AC3E}">
        <p14:creationId xmlns:p14="http://schemas.microsoft.com/office/powerpoint/2010/main" val="22784853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Today we are going to review the Constructive Conversation Skill-­‐‑</a:t>
            </a:r>
            <a:r>
              <a:rPr lang="en-US" sz="1200" b="1" i="1" kern="1200" dirty="0">
                <a:solidFill>
                  <a:schemeClr val="tx1"/>
                </a:solidFill>
                <a:effectLst/>
                <a:latin typeface="+mn-lt"/>
                <a:ea typeface="+mn-ea"/>
                <a:cs typeface="+mn-cs"/>
              </a:rPr>
              <a:t>FORTIFY</a:t>
            </a:r>
            <a:r>
              <a:rPr lang="en-US" sz="1200" i="1" kern="1200" dirty="0">
                <a:solidFill>
                  <a:schemeClr val="tx1"/>
                </a:solidFill>
                <a:effectLst/>
                <a:latin typeface="+mn-lt"/>
                <a:ea typeface="+mn-ea"/>
                <a:cs typeface="+mn-cs"/>
              </a:rPr>
              <a:t>. When we create, we say what we notice about something. </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19</a:t>
            </a:fld>
            <a:endParaRPr lang="en-US"/>
          </a:p>
        </p:txBody>
      </p:sp>
    </p:spTree>
    <p:extLst>
      <p:ext uri="{BB962C8B-B14F-4D97-AF65-F5344CB8AC3E}">
        <p14:creationId xmlns:p14="http://schemas.microsoft.com/office/powerpoint/2010/main" val="39061329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a:t>Let’s review the Conversation Norms Poster</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1" baseline="0" dirty="0"/>
              <a:t>Today, we will focus on: </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b="1" baseline="0" dirty="0"/>
              <a:t>Use the language of the skill</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b="1" baseline="0" dirty="0"/>
              <a:t>Use your conversation voice</a:t>
            </a:r>
          </a:p>
          <a:p>
            <a:pPr marL="457200" marR="0" lvl="1" indent="0" algn="l" defTabSz="457200" rtl="0" eaLnBrk="1" fontAlgn="auto" latinLnBrk="0" hangingPunct="1">
              <a:lnSpc>
                <a:spcPct val="100000"/>
              </a:lnSpc>
              <a:spcBef>
                <a:spcPts val="0"/>
              </a:spcBef>
              <a:spcAft>
                <a:spcPts val="0"/>
              </a:spcAft>
              <a:buClrTx/>
              <a:buSzTx/>
              <a:buFont typeface="Arial"/>
              <a:buNone/>
              <a:tabLst/>
              <a:defRPr/>
            </a:pPr>
            <a:r>
              <a:rPr lang="en-US" b="1" baseline="0" dirty="0"/>
              <a:t>**Give examples for both.  Ask for student volunteers to model the two norms.</a:t>
            </a:r>
          </a:p>
          <a:p>
            <a:pPr rtl="0">
              <a:spcBef>
                <a:spcPts val="0"/>
              </a:spcBef>
              <a:buNone/>
            </a:pPr>
            <a:endParaRPr lang="en-US" b="1" dirty="0"/>
          </a:p>
        </p:txBody>
      </p:sp>
      <p:sp>
        <p:nvSpPr>
          <p:cNvPr id="4" name="Slide Number Placeholder 3"/>
          <p:cNvSpPr>
            <a:spLocks noGrp="1"/>
          </p:cNvSpPr>
          <p:nvPr>
            <p:ph type="sldNum" sz="quarter" idx="10"/>
          </p:nvPr>
        </p:nvSpPr>
        <p:spPr/>
        <p:txBody>
          <a:bodyPr/>
          <a:lstStyle/>
          <a:p>
            <a:fld id="{31A48FC9-8C8D-AE4F-BD56-6FBD4329B8F0}" type="slidenum">
              <a:rPr lang="en-US" smtClean="0"/>
              <a:t>20</a:t>
            </a:fld>
            <a:endParaRPr lang="en-US"/>
          </a:p>
        </p:txBody>
      </p:sp>
    </p:spTree>
    <p:extLst>
      <p:ext uri="{BB962C8B-B14F-4D97-AF65-F5344CB8AC3E}">
        <p14:creationId xmlns:p14="http://schemas.microsoft.com/office/powerpoint/2010/main" val="3953408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2</a:t>
            </a:fld>
            <a:endParaRPr lang="en-US"/>
          </a:p>
        </p:txBody>
      </p:sp>
    </p:spTree>
    <p:extLst>
      <p:ext uri="{BB962C8B-B14F-4D97-AF65-F5344CB8AC3E}">
        <p14:creationId xmlns:p14="http://schemas.microsoft.com/office/powerpoint/2010/main" val="17455683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Constructive</a:t>
            </a:r>
            <a:r>
              <a:rPr lang="en-US" baseline="0" dirty="0"/>
              <a:t> Conversation Norms Video as a review of all norms</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21</a:t>
            </a:fld>
            <a:endParaRPr lang="en-US"/>
          </a:p>
        </p:txBody>
      </p:sp>
    </p:spTree>
    <p:extLst>
      <p:ext uri="{BB962C8B-B14F-4D97-AF65-F5344CB8AC3E}">
        <p14:creationId xmlns:p14="http://schemas.microsoft.com/office/powerpoint/2010/main" val="41234018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Tx/>
              <a:buChar char="•"/>
            </a:pPr>
            <a:r>
              <a:rPr lang="en-US" sz="1100" dirty="0">
                <a:latin typeface="Calibri" charset="0"/>
              </a:rPr>
              <a:t>Model </a:t>
            </a:r>
            <a:r>
              <a:rPr lang="en-US" sz="1100" b="1" dirty="0">
                <a:latin typeface="Calibri" charset="0"/>
              </a:rPr>
              <a:t>NEGOTIATE</a:t>
            </a:r>
            <a:r>
              <a:rPr lang="en-US" sz="1100" dirty="0">
                <a:latin typeface="Calibri" charset="0"/>
              </a:rPr>
              <a:t> and have participants repeat with you:</a:t>
            </a:r>
          </a:p>
          <a:p>
            <a:pPr lvl="1" eaLnBrk="1" hangingPunct="1">
              <a:buFontTx/>
              <a:buChar char="•"/>
            </a:pPr>
            <a:r>
              <a:rPr lang="en-US" sz="1100" i="1" dirty="0">
                <a:latin typeface="Calibri" charset="0"/>
                <a:cs typeface="MS PGothic" charset="0"/>
              </a:rPr>
              <a:t>Place hand, palm down in front of you as if putting an idea on the table.  Use four</a:t>
            </a:r>
            <a:r>
              <a:rPr lang="en-US" sz="1100" i="1" baseline="0" dirty="0">
                <a:latin typeface="Calibri" charset="0"/>
                <a:cs typeface="MS PGothic" charset="0"/>
              </a:rPr>
              <a:t> </a:t>
            </a:r>
            <a:r>
              <a:rPr lang="en-US" sz="1100" i="1" dirty="0">
                <a:latin typeface="Calibri" charset="0"/>
                <a:cs typeface="MS PGothic" charset="0"/>
              </a:rPr>
              <a:t>fingertips of the other hand to support the palm.</a:t>
            </a:r>
          </a:p>
        </p:txBody>
      </p:sp>
      <p:sp>
        <p:nvSpPr>
          <p:cNvPr id="4" name="Slide Number Placeholder 3"/>
          <p:cNvSpPr>
            <a:spLocks noGrp="1"/>
          </p:cNvSpPr>
          <p:nvPr>
            <p:ph type="sldNum" sz="quarter" idx="10"/>
          </p:nvPr>
        </p:nvSpPr>
        <p:spPr/>
        <p:txBody>
          <a:bodyPr/>
          <a:lstStyle/>
          <a:p>
            <a:fld id="{31A48FC9-8C8D-AE4F-BD56-6FBD4329B8F0}" type="slidenum">
              <a:rPr lang="en-US" smtClean="0"/>
              <a:t>22</a:t>
            </a:fld>
            <a:endParaRPr lang="en-US"/>
          </a:p>
        </p:txBody>
      </p:sp>
    </p:spTree>
    <p:extLst>
      <p:ext uri="{BB962C8B-B14F-4D97-AF65-F5344CB8AC3E}">
        <p14:creationId xmlns:p14="http://schemas.microsoft.com/office/powerpoint/2010/main" val="6117892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u="sng" kern="1200" dirty="0">
                <a:solidFill>
                  <a:schemeClr val="tx1"/>
                </a:solidFill>
                <a:effectLst/>
                <a:latin typeface="+mn-lt"/>
                <a:ea typeface="+mn-ea"/>
                <a:cs typeface="+mn-cs"/>
              </a:rPr>
              <a:t>Visual Text for Teacher Modeling,</a:t>
            </a:r>
            <a:r>
              <a:rPr lang="en-US" sz="1200" b="1" kern="1200" dirty="0">
                <a:solidFill>
                  <a:schemeClr val="tx1"/>
                </a:solidFill>
                <a:effectLst/>
                <a:latin typeface="+mn-lt"/>
                <a:ea typeface="+mn-ea"/>
                <a:cs typeface="+mn-cs"/>
              </a:rPr>
              <a:t> </a:t>
            </a:r>
            <a:r>
              <a:rPr lang="en-US" sz="1200" b="1" u="sng" kern="1200" dirty="0">
                <a:solidFill>
                  <a:schemeClr val="tx1"/>
                </a:solidFill>
                <a:effectLst/>
                <a:latin typeface="+mn-lt"/>
                <a:ea typeface="+mn-ea"/>
                <a:cs typeface="+mn-cs"/>
              </a:rPr>
              <a:t>Negotiate Skill Poster</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and</a:t>
            </a:r>
            <a:r>
              <a:rPr lang="en-US" sz="1200" b="1" u="sng" kern="1200" dirty="0">
                <a:solidFill>
                  <a:schemeClr val="tx1"/>
                </a:solidFill>
                <a:effectLst/>
                <a:latin typeface="+mn-lt"/>
                <a:ea typeface="+mn-ea"/>
                <a:cs typeface="+mn-cs"/>
              </a:rPr>
              <a:t> Listening Task Poster</a:t>
            </a:r>
            <a:r>
              <a:rPr lang="en-US" sz="1200" kern="1200" dirty="0">
                <a:solidFill>
                  <a:schemeClr val="tx1"/>
                </a:solidFill>
                <a:effectLst/>
                <a:latin typeface="+mn-lt"/>
                <a:ea typeface="+mn-ea"/>
                <a:cs typeface="+mn-cs"/>
              </a:rPr>
              <a:t>.</a:t>
            </a:r>
          </a:p>
          <a:p>
            <a:r>
              <a:rPr lang="en-US" sz="1200" i="1" kern="1200" dirty="0">
                <a:solidFill>
                  <a:schemeClr val="tx1"/>
                </a:solidFill>
                <a:effectLst/>
                <a:latin typeface="+mn-lt"/>
                <a:ea typeface="+mn-ea"/>
                <a:cs typeface="+mn-cs"/>
              </a:rPr>
              <a:t>To model what a Constructive Conversation looks like we are going to use the visual text and the </a:t>
            </a:r>
            <a:r>
              <a:rPr lang="en-US" sz="1200" b="1" i="1" u="sng" kern="1200" dirty="0">
                <a:solidFill>
                  <a:schemeClr val="tx1"/>
                </a:solidFill>
                <a:effectLst/>
                <a:latin typeface="+mn-lt"/>
                <a:ea typeface="+mn-ea"/>
                <a:cs typeface="+mn-cs"/>
              </a:rPr>
              <a:t>Listening Task Poster</a:t>
            </a:r>
            <a:r>
              <a:rPr lang="en-US" sz="1200" i="1" kern="1200" dirty="0">
                <a:solidFill>
                  <a:schemeClr val="tx1"/>
                </a:solidFill>
                <a:effectLst/>
                <a:latin typeface="+mn-lt"/>
                <a:ea typeface="+mn-ea"/>
                <a:cs typeface="+mn-cs"/>
              </a:rPr>
              <a:t> to address the following prompt: </a:t>
            </a:r>
            <a:r>
              <a:rPr lang="en-US" sz="1200" b="1" i="1" kern="1200" dirty="0">
                <a:solidFill>
                  <a:schemeClr val="tx1"/>
                </a:solidFill>
                <a:effectLst/>
                <a:latin typeface="+mn-lt"/>
                <a:ea typeface="+mn-ea"/>
                <a:cs typeface="+mn-cs"/>
              </a:rPr>
              <a:t>What is an important idea from this text? Start by stating your claim. Support your claim and come to a consensus. </a:t>
            </a:r>
            <a:r>
              <a:rPr lang="en-US" sz="1200" i="1" kern="1200" dirty="0">
                <a:solidFill>
                  <a:schemeClr val="tx1"/>
                </a:solidFill>
                <a:effectLst/>
                <a:latin typeface="+mn-lt"/>
                <a:ea typeface="+mn-ea"/>
                <a:cs typeface="+mn-cs"/>
              </a:rPr>
              <a:t> As we look at the visual text, we will </a:t>
            </a:r>
            <a:r>
              <a:rPr lang="en-US" sz="1200" b="1" i="1" kern="1200" dirty="0">
                <a:solidFill>
                  <a:schemeClr val="tx1"/>
                </a:solidFill>
                <a:effectLst/>
                <a:latin typeface="+mn-lt"/>
                <a:ea typeface="+mn-ea"/>
                <a:cs typeface="+mn-cs"/>
              </a:rPr>
              <a:t>NEGOTIATE</a:t>
            </a:r>
            <a:r>
              <a:rPr lang="en-US" sz="1200" i="1" kern="1200" dirty="0">
                <a:solidFill>
                  <a:schemeClr val="tx1"/>
                </a:solidFill>
                <a:effectLst/>
                <a:latin typeface="+mn-lt"/>
                <a:ea typeface="+mn-ea"/>
                <a:cs typeface="+mn-cs"/>
              </a:rPr>
              <a:t>, share our own ideas and come to a consensus.</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Today I am going to model using the Constructive Conversation</a:t>
            </a:r>
            <a:r>
              <a:rPr lang="en-US" sz="1200" b="1" i="1"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Skill of </a:t>
            </a:r>
            <a:r>
              <a:rPr lang="en-US" sz="1200" b="1" i="1" kern="1200" dirty="0">
                <a:solidFill>
                  <a:schemeClr val="tx1"/>
                </a:solidFill>
                <a:effectLst/>
                <a:latin typeface="+mn-lt"/>
                <a:ea typeface="+mn-ea"/>
                <a:cs typeface="+mn-cs"/>
              </a:rPr>
              <a:t>NEGOTIATE</a:t>
            </a:r>
            <a:r>
              <a:rPr lang="en-US" sz="1200" i="1" kern="1200" dirty="0">
                <a:solidFill>
                  <a:schemeClr val="tx1"/>
                </a:solidFill>
                <a:effectLst/>
                <a:latin typeface="+mn-lt"/>
                <a:ea typeface="+mn-ea"/>
                <a:cs typeface="+mn-cs"/>
              </a:rPr>
              <a:t> using these prompt and response starters.  They will help us to communicate our ideas clearly.  </a:t>
            </a:r>
            <a:r>
              <a:rPr lang="en-US" sz="1200" kern="1200" dirty="0">
                <a:solidFill>
                  <a:schemeClr val="tx1"/>
                </a:solidFill>
                <a:effectLst/>
                <a:latin typeface="+mn-lt"/>
                <a:ea typeface="+mn-ea"/>
                <a:cs typeface="+mn-cs"/>
              </a:rPr>
              <a:t>Have students round robin or chorally read previously charted prompt and response starters:</a:t>
            </a:r>
          </a:p>
          <a:p>
            <a:endParaRPr lang="en-US" dirty="0"/>
          </a:p>
        </p:txBody>
      </p:sp>
      <p:sp>
        <p:nvSpPr>
          <p:cNvPr id="4" name="Slide Number Placeholder 3"/>
          <p:cNvSpPr>
            <a:spLocks noGrp="1"/>
          </p:cNvSpPr>
          <p:nvPr>
            <p:ph type="sldNum" sz="quarter" idx="10"/>
          </p:nvPr>
        </p:nvSpPr>
        <p:spPr/>
        <p:txBody>
          <a:bodyPr/>
          <a:lstStyle/>
          <a:p>
            <a:fld id="{82704444-0A12-8349-BBD3-E05D86B7D237}" type="slidenum">
              <a:rPr lang="en-US" smtClean="0"/>
              <a:t>23</a:t>
            </a:fld>
            <a:endParaRPr lang="en-US"/>
          </a:p>
        </p:txBody>
      </p:sp>
    </p:spTree>
    <p:extLst>
      <p:ext uri="{BB962C8B-B14F-4D97-AF65-F5344CB8AC3E}">
        <p14:creationId xmlns:p14="http://schemas.microsoft.com/office/powerpoint/2010/main" val="40731014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r>
              <a:rPr lang="en-US" sz="1200" i="1" kern="1200" dirty="0">
                <a:solidFill>
                  <a:schemeClr val="tx1"/>
                </a:solidFill>
                <a:effectLst/>
                <a:latin typeface="+mn-lt"/>
                <a:ea typeface="+mn-ea"/>
                <a:cs typeface="+mn-cs"/>
              </a:rPr>
              <a:t> </a:t>
            </a:r>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endParaRPr lang="en-U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Remind students that we used this visual text before in a </a:t>
            </a:r>
            <a:r>
              <a:rPr lang="en-US" sz="1200" b="1" kern="1200" dirty="0">
                <a:solidFill>
                  <a:schemeClr val="tx1"/>
                </a:solidFill>
                <a:effectLst/>
                <a:latin typeface="+mn-lt"/>
                <a:ea typeface="+mn-ea"/>
                <a:cs typeface="+mn-cs"/>
              </a:rPr>
              <a:t>FORTIFY </a:t>
            </a:r>
            <a:r>
              <a:rPr lang="en-US" sz="1200" kern="1200" dirty="0">
                <a:solidFill>
                  <a:schemeClr val="tx1"/>
                </a:solidFill>
                <a:effectLst/>
                <a:latin typeface="+mn-lt"/>
                <a:ea typeface="+mn-ea"/>
                <a:cs typeface="+mn-cs"/>
              </a:rPr>
              <a:t>conversation.  Say:</a:t>
            </a:r>
            <a:r>
              <a:rPr lang="en-US" sz="1200" b="1"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Use ideas from that conversation to support your claim.  </a:t>
            </a:r>
            <a:r>
              <a:rPr lang="en-US" sz="1200" kern="1200" dirty="0">
                <a:solidFill>
                  <a:schemeClr val="tx1"/>
                </a:solidFill>
                <a:effectLst/>
                <a:latin typeface="+mn-lt"/>
                <a:ea typeface="+mn-ea"/>
                <a:cs typeface="+mn-cs"/>
              </a:rPr>
              <a:t>Teacher introduces </a:t>
            </a:r>
            <a:r>
              <a:rPr lang="en-US" sz="1200" b="1" kern="1200" dirty="0">
                <a:solidFill>
                  <a:schemeClr val="tx1"/>
                </a:solidFill>
                <a:effectLst/>
                <a:latin typeface="+mn-lt"/>
                <a:ea typeface="+mn-ea"/>
                <a:cs typeface="+mn-cs"/>
              </a:rPr>
              <a:t>Model</a:t>
            </a:r>
            <a:r>
              <a:rPr lang="en-US" sz="1200" kern="1200" dirty="0">
                <a:solidFill>
                  <a:schemeClr val="tx1"/>
                </a:solidFill>
                <a:effectLst/>
                <a:latin typeface="+mn-lt"/>
                <a:ea typeface="+mn-ea"/>
                <a:cs typeface="+mn-cs"/>
              </a:rPr>
              <a:t> and asks for a previously selected volunteer to be their partner.  Teacher and student read </a:t>
            </a:r>
            <a:r>
              <a:rPr lang="en-US" sz="1200" b="1" u="sng" kern="1200" dirty="0">
                <a:solidFill>
                  <a:schemeClr val="tx1"/>
                </a:solidFill>
                <a:effectLst/>
                <a:latin typeface="+mn-lt"/>
                <a:ea typeface="+mn-ea"/>
                <a:cs typeface="+mn-cs"/>
              </a:rPr>
              <a:t>Model Script.</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Model using think time before speaking.   Teacher will also discuss how the following norms were used during the conversation: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use the language of the skill</a:t>
            </a:r>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use your conversation voice</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25</a:t>
            </a:fld>
            <a:endParaRPr lang="en-US"/>
          </a:p>
        </p:txBody>
      </p:sp>
    </p:spTree>
    <p:extLst>
      <p:ext uri="{BB962C8B-B14F-4D97-AF65-F5344CB8AC3E}">
        <p14:creationId xmlns:p14="http://schemas.microsoft.com/office/powerpoint/2010/main" val="19180926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p>
          <a:p>
            <a:r>
              <a:rPr lang="en-US" sz="1200" kern="1200" dirty="0">
                <a:solidFill>
                  <a:schemeClr val="tx1"/>
                </a:solidFill>
                <a:effectLst/>
                <a:latin typeface="+mn-lt"/>
                <a:ea typeface="+mn-ea"/>
                <a:cs typeface="+mn-cs"/>
              </a:rPr>
              <a:t>●  Show a video of students having the model conversation (optional) </a:t>
            </a:r>
            <a:endParaRPr lang="en-US" dirty="0">
              <a:effectLst/>
            </a:endParaRPr>
          </a:p>
          <a:p>
            <a:r>
              <a:rPr lang="en-US" sz="1200" kern="1200" dirty="0">
                <a:solidFill>
                  <a:schemeClr val="tx1"/>
                </a:solidFill>
                <a:effectLst/>
                <a:latin typeface="+mn-lt"/>
                <a:ea typeface="+mn-ea"/>
                <a:cs typeface="+mn-cs"/>
              </a:rPr>
              <a:t>●  Student volunteer and teacher read model script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STUDENT LISTEN ACTIVELY</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26</a:t>
            </a:fld>
            <a:endParaRPr lang="en-US"/>
          </a:p>
        </p:txBody>
      </p:sp>
    </p:spTree>
    <p:extLst>
      <p:ext uri="{BB962C8B-B14F-4D97-AF65-F5344CB8AC3E}">
        <p14:creationId xmlns:p14="http://schemas.microsoft.com/office/powerpoint/2010/main" val="2742665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Teacher will use questions and the </a:t>
            </a:r>
            <a:r>
              <a:rPr lang="en-US" sz="1200" b="1" u="sng" kern="1200" dirty="0">
                <a:solidFill>
                  <a:schemeClr val="tx1"/>
                </a:solidFill>
                <a:effectLst/>
                <a:latin typeface="+mn-lt"/>
                <a:ea typeface="+mn-ea"/>
                <a:cs typeface="+mn-cs"/>
              </a:rPr>
              <a:t>Listening Task Poster</a:t>
            </a:r>
            <a:r>
              <a:rPr lang="en-US" sz="1200" kern="1200" dirty="0">
                <a:solidFill>
                  <a:schemeClr val="tx1"/>
                </a:solidFill>
                <a:effectLst/>
                <a:latin typeface="+mn-lt"/>
                <a:ea typeface="+mn-ea"/>
                <a:cs typeface="+mn-cs"/>
              </a:rPr>
              <a:t> to guide students through an analysis of what makes this a </a:t>
            </a:r>
            <a:r>
              <a:rPr lang="en-US" sz="1200" b="1" kern="1200" dirty="0">
                <a:solidFill>
                  <a:schemeClr val="tx1"/>
                </a:solidFill>
                <a:effectLst/>
                <a:latin typeface="+mn-lt"/>
                <a:ea typeface="+mn-ea"/>
                <a:cs typeface="+mn-cs"/>
              </a:rPr>
              <a:t>Model</a:t>
            </a:r>
            <a:r>
              <a:rPr lang="en-US" sz="1200" kern="1200" dirty="0">
                <a:solidFill>
                  <a:schemeClr val="tx1"/>
                </a:solidFill>
                <a:effectLst/>
                <a:latin typeface="+mn-lt"/>
                <a:ea typeface="+mn-ea"/>
                <a:cs typeface="+mn-cs"/>
              </a:rPr>
              <a:t> Constructive Conversation for the skill of </a:t>
            </a:r>
            <a:r>
              <a:rPr lang="en-US" sz="1200" b="1" kern="1200" dirty="0">
                <a:solidFill>
                  <a:schemeClr val="tx1"/>
                </a:solidFill>
                <a:effectLst/>
                <a:latin typeface="+mn-lt"/>
                <a:ea typeface="+mn-ea"/>
                <a:cs typeface="+mn-cs"/>
              </a:rPr>
              <a:t>NEGOTIATE.</a:t>
            </a:r>
            <a:endParaRPr lang="en-US" sz="1200" kern="1200" dirty="0">
              <a:solidFill>
                <a:schemeClr val="tx1"/>
              </a:solidFill>
              <a:effectLst/>
              <a:latin typeface="+mn-lt"/>
              <a:ea typeface="+mn-ea"/>
              <a:cs typeface="+mn-cs"/>
            </a:endParaRPr>
          </a:p>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27</a:t>
            </a:fld>
            <a:endParaRPr lang="en-US" dirty="0"/>
          </a:p>
        </p:txBody>
      </p:sp>
    </p:spTree>
    <p:extLst>
      <p:ext uri="{BB962C8B-B14F-4D97-AF65-F5344CB8AC3E}">
        <p14:creationId xmlns:p14="http://schemas.microsoft.com/office/powerpoint/2010/main" val="15099126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Understanding the Skill: Negotiate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Teacher displays or distributes the </a:t>
            </a:r>
            <a:r>
              <a:rPr lang="en-US" sz="1200" b="1" u="sng" kern="1200" dirty="0">
                <a:solidFill>
                  <a:schemeClr val="tx1"/>
                </a:solidFill>
                <a:effectLst/>
                <a:latin typeface="+mn-lt"/>
                <a:ea typeface="+mn-ea"/>
                <a:cs typeface="+mn-cs"/>
              </a:rPr>
              <a:t>Model Script</a:t>
            </a:r>
            <a:r>
              <a:rPr lang="en-US" sz="1200" kern="1200" dirty="0">
                <a:solidFill>
                  <a:schemeClr val="tx1"/>
                </a:solidFill>
                <a:effectLst/>
                <a:latin typeface="+mn-lt"/>
                <a:ea typeface="+mn-ea"/>
                <a:cs typeface="+mn-cs"/>
              </a:rPr>
              <a:t> from Lesson 11.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Example of Think-Aloud: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My claim is that</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CR</a:t>
            </a:r>
            <a:r>
              <a:rPr lang="en-US" sz="1200" kern="1200" dirty="0">
                <a:solidFill>
                  <a:schemeClr val="tx1"/>
                </a:solidFill>
                <a:effectLst/>
                <a:latin typeface="+mn-lt"/>
                <a:ea typeface="+mn-ea"/>
                <a:cs typeface="+mn-cs"/>
              </a:rPr>
              <a:t> we must all help clean the earth. </a:t>
            </a:r>
            <a:r>
              <a:rPr lang="en-US" sz="1200" b="1" u="sng" kern="1200" dirty="0">
                <a:solidFill>
                  <a:schemeClr val="tx1"/>
                </a:solidFill>
                <a:effectLst/>
                <a:latin typeface="+mn-lt"/>
                <a:ea typeface="+mn-ea"/>
                <a:cs typeface="+mn-cs"/>
              </a:rPr>
              <a:t>What is your claim?</a:t>
            </a:r>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Student B: </a:t>
            </a:r>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My claim is that</a:t>
            </a:r>
            <a:r>
              <a:rPr lang="en-US" sz="1200" b="1" kern="1200" dirty="0">
                <a:solidFill>
                  <a:schemeClr val="tx1"/>
                </a:solidFill>
                <a:effectLst/>
                <a:latin typeface="+mn-lt"/>
                <a:ea typeface="+mn-ea"/>
                <a:cs typeface="+mn-cs"/>
              </a:rPr>
              <a:t> CR </a:t>
            </a:r>
            <a:r>
              <a:rPr lang="en-US" sz="1200" kern="1200" dirty="0">
                <a:solidFill>
                  <a:schemeClr val="tx1"/>
                </a:solidFill>
                <a:effectLst/>
                <a:latin typeface="+mn-lt"/>
                <a:ea typeface="+mn-ea"/>
                <a:cs typeface="+mn-cs"/>
              </a:rPr>
              <a:t>an environmental clean-up requires a lot of people working together.  </a:t>
            </a:r>
            <a:r>
              <a:rPr lang="en-US" sz="1200" b="1" u="sng" kern="1200" dirty="0">
                <a:solidFill>
                  <a:schemeClr val="tx1"/>
                </a:solidFill>
                <a:effectLst/>
                <a:latin typeface="+mn-lt"/>
                <a:ea typeface="+mn-ea"/>
                <a:cs typeface="+mn-cs"/>
              </a:rPr>
              <a:t>How can you support your claim with evidence?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 F</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I agree with your claim</a:t>
            </a:r>
            <a:r>
              <a:rPr lang="en-US" sz="1200"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 N </a:t>
            </a:r>
            <a:r>
              <a:rPr lang="en-US" sz="1200" kern="1200" dirty="0">
                <a:solidFill>
                  <a:schemeClr val="tx1"/>
                </a:solidFill>
                <a:effectLst/>
                <a:latin typeface="+mn-lt"/>
                <a:ea typeface="+mn-ea"/>
                <a:cs typeface="+mn-cs"/>
              </a:rPr>
              <a:t>When helping clean up the earth, you should work with many people. I see a few people on the visual text. They seem to be working together doing the same things. For example, two kids in the front are placing items into the bucket. </a:t>
            </a:r>
            <a:r>
              <a:rPr lang="en-US" sz="1200" b="1" u="sng" kern="1200" dirty="0">
                <a:solidFill>
                  <a:schemeClr val="tx1"/>
                </a:solidFill>
                <a:effectLst/>
                <a:latin typeface="+mn-lt"/>
                <a:ea typeface="+mn-ea"/>
                <a:cs typeface="+mn-cs"/>
              </a:rPr>
              <a:t>What evidence are you using to support your claim? </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I notice</a:t>
            </a:r>
            <a:r>
              <a:rPr lang="en-US" sz="1200" kern="1200" dirty="0">
                <a:solidFill>
                  <a:schemeClr val="tx1"/>
                </a:solidFill>
                <a:effectLst/>
                <a:latin typeface="+mn-lt"/>
                <a:ea typeface="+mn-ea"/>
                <a:cs typeface="+mn-cs"/>
              </a:rPr>
              <a:t> all the teenagers are wearing gloves and face masks.</a:t>
            </a:r>
            <a:r>
              <a:rPr lang="en-US" sz="1200" b="1" kern="1200" dirty="0">
                <a:solidFill>
                  <a:schemeClr val="tx1"/>
                </a:solidFill>
                <a:effectLst/>
                <a:latin typeface="+mn-lt"/>
                <a:ea typeface="+mn-ea"/>
                <a:cs typeface="+mn-cs"/>
              </a:rPr>
              <a:t> CL </a:t>
            </a:r>
            <a:r>
              <a:rPr lang="en-US" sz="1200" kern="1200" dirty="0">
                <a:solidFill>
                  <a:schemeClr val="tx1"/>
                </a:solidFill>
                <a:effectLst/>
                <a:latin typeface="+mn-lt"/>
                <a:ea typeface="+mn-ea"/>
                <a:cs typeface="+mn-cs"/>
              </a:rPr>
              <a:t>They</a:t>
            </a:r>
          </a:p>
          <a:p>
            <a:r>
              <a:rPr lang="en-US" sz="1200" kern="1200" dirty="0">
                <a:solidFill>
                  <a:schemeClr val="tx1"/>
                </a:solidFill>
                <a:effectLst/>
                <a:latin typeface="+mn-lt"/>
                <a:ea typeface="+mn-ea"/>
                <a:cs typeface="+mn-cs"/>
              </a:rPr>
              <a:t>also have rakes and containers in which to place the trash they are picking up.</a:t>
            </a:r>
            <a:r>
              <a:rPr lang="en-US" sz="1200" b="1" kern="1200" dirty="0">
                <a:solidFill>
                  <a:schemeClr val="tx1"/>
                </a:solidFill>
                <a:effectLst/>
                <a:latin typeface="+mn-lt"/>
                <a:ea typeface="+mn-ea"/>
                <a:cs typeface="+mn-cs"/>
              </a:rPr>
              <a:t> CR</a:t>
            </a:r>
            <a:r>
              <a:rPr lang="en-US" sz="1200" kern="1200" dirty="0">
                <a:solidFill>
                  <a:schemeClr val="tx1"/>
                </a:solidFill>
                <a:effectLst/>
                <a:latin typeface="+mn-lt"/>
                <a:ea typeface="+mn-ea"/>
                <a:cs typeface="+mn-cs"/>
              </a:rPr>
              <a:t> I think they worked together to bring tools they can use to clean up the field. </a:t>
            </a:r>
            <a:r>
              <a:rPr lang="en-US" sz="1200" b="1" u="sng" kern="1200" dirty="0">
                <a:solidFill>
                  <a:schemeClr val="tx1"/>
                </a:solidFill>
                <a:effectLst/>
                <a:latin typeface="+mn-lt"/>
                <a:ea typeface="+mn-ea"/>
                <a:cs typeface="+mn-cs"/>
              </a:rPr>
              <a:t>What other evidence from the visual text supports your claim?</a:t>
            </a:r>
            <a:r>
              <a:rPr lang="en-US" sz="1200" b="1" kern="1200" dirty="0">
                <a:solidFill>
                  <a:schemeClr val="tx1"/>
                </a:solidFill>
                <a:effectLst/>
                <a:latin typeface="+mn-lt"/>
                <a:ea typeface="+mn-ea"/>
                <a:cs typeface="+mn-cs"/>
              </a:rPr>
              <a:t> F</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I think</a:t>
            </a:r>
            <a:r>
              <a:rPr lang="en-US" sz="1200" kern="1200" dirty="0">
                <a:solidFill>
                  <a:schemeClr val="tx1"/>
                </a:solidFill>
                <a:effectLst/>
                <a:latin typeface="+mn-lt"/>
                <a:ea typeface="+mn-ea"/>
                <a:cs typeface="+mn-cs"/>
              </a:rPr>
              <a:t> the teenagers are also working together by wearing white T-shirts that they can use to identify the people in their group.</a:t>
            </a:r>
            <a:r>
              <a:rPr lang="en-US" sz="1200" b="1" kern="1200" dirty="0">
                <a:solidFill>
                  <a:schemeClr val="tx1"/>
                </a:solidFill>
                <a:effectLst/>
                <a:latin typeface="+mn-lt"/>
                <a:ea typeface="+mn-ea"/>
                <a:cs typeface="+mn-cs"/>
              </a:rPr>
              <a:t> 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Let’s look at the </a:t>
            </a:r>
            <a:r>
              <a:rPr lang="en-US" sz="1200" b="1" i="1" u="sng" kern="1200" dirty="0">
                <a:solidFill>
                  <a:schemeClr val="tx1"/>
                </a:solidFill>
                <a:effectLst/>
                <a:latin typeface="+mn-lt"/>
                <a:ea typeface="+mn-ea"/>
                <a:cs typeface="+mn-cs"/>
              </a:rPr>
              <a:t>Model Script</a:t>
            </a:r>
            <a:r>
              <a:rPr lang="en-US" sz="1200" i="1" kern="1200" dirty="0">
                <a:solidFill>
                  <a:schemeClr val="tx1"/>
                </a:solidFill>
                <a:effectLst/>
                <a:latin typeface="+mn-lt"/>
                <a:ea typeface="+mn-ea"/>
                <a:cs typeface="+mn-cs"/>
              </a:rPr>
              <a:t> to find evidence of the skills of </a:t>
            </a:r>
            <a:r>
              <a:rPr lang="en-US" sz="1200" b="1" i="1" kern="1200" dirty="0">
                <a:solidFill>
                  <a:schemeClr val="tx1"/>
                </a:solidFill>
                <a:effectLst/>
                <a:latin typeface="+mn-lt"/>
                <a:ea typeface="+mn-ea"/>
                <a:cs typeface="+mn-cs"/>
              </a:rPr>
              <a:t>NEGOTIATE, FORTIFY,</a:t>
            </a:r>
            <a:r>
              <a:rPr lang="en-US" sz="1200" i="1" kern="1200" dirty="0">
                <a:solidFill>
                  <a:schemeClr val="tx1"/>
                </a:solidFill>
                <a:effectLst/>
                <a:latin typeface="+mn-lt"/>
                <a:ea typeface="+mn-ea"/>
                <a:cs typeface="+mn-cs"/>
              </a:rPr>
              <a:t> </a:t>
            </a:r>
            <a:r>
              <a:rPr lang="en-US" sz="1200" b="1" i="1" kern="1200" dirty="0">
                <a:solidFill>
                  <a:schemeClr val="tx1"/>
                </a:solidFill>
                <a:effectLst/>
                <a:latin typeface="+mn-lt"/>
                <a:ea typeface="+mn-ea"/>
                <a:cs typeface="+mn-cs"/>
              </a:rPr>
              <a:t>CREATE, </a:t>
            </a:r>
            <a:r>
              <a:rPr lang="en-US" sz="1200" i="1" kern="1200" dirty="0">
                <a:solidFill>
                  <a:schemeClr val="tx1"/>
                </a:solidFill>
                <a:effectLst/>
                <a:latin typeface="+mn-lt"/>
                <a:ea typeface="+mn-ea"/>
                <a:cs typeface="+mn-cs"/>
              </a:rPr>
              <a:t>and</a:t>
            </a:r>
            <a:r>
              <a:rPr lang="en-US" sz="1200" b="1" i="1" kern="1200" dirty="0">
                <a:solidFill>
                  <a:schemeClr val="tx1"/>
                </a:solidFill>
                <a:effectLst/>
                <a:latin typeface="+mn-lt"/>
                <a:ea typeface="+mn-ea"/>
                <a:cs typeface="+mn-cs"/>
              </a:rPr>
              <a:t> CLARIFY. </a:t>
            </a:r>
            <a:r>
              <a:rPr lang="en-US" sz="1200" i="1" kern="1200" dirty="0">
                <a:solidFill>
                  <a:schemeClr val="tx1"/>
                </a:solidFill>
                <a:effectLst/>
                <a:latin typeface="+mn-lt"/>
                <a:ea typeface="+mn-ea"/>
                <a:cs typeface="+mn-cs"/>
              </a:rPr>
              <a:t>How are we using the visual text to guide our conversation?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Let’s look at the first turns. Read them to yourself as I read them aloud </a:t>
            </a:r>
            <a:r>
              <a:rPr lang="en-US" sz="1200" kern="1200" dirty="0">
                <a:solidFill>
                  <a:schemeClr val="tx1"/>
                </a:solidFill>
                <a:effectLst/>
                <a:latin typeface="+mn-lt"/>
                <a:ea typeface="+mn-ea"/>
                <a:cs typeface="+mn-cs"/>
              </a:rPr>
              <a:t>(see example above). </a:t>
            </a:r>
            <a:r>
              <a:rPr lang="en-US" sz="1200" i="1" kern="1200" dirty="0">
                <a:solidFill>
                  <a:schemeClr val="tx1"/>
                </a:solidFill>
                <a:effectLst/>
                <a:latin typeface="+mn-lt"/>
                <a:ea typeface="+mn-ea"/>
                <a:cs typeface="+mn-cs"/>
              </a:rPr>
              <a:t>Let’s look at the language of the skill. Look at Student A’s response. How do I know Student A used the skill of NEGOTIATE? I see the language of the skill (</a:t>
            </a:r>
            <a:r>
              <a:rPr lang="en-US" sz="1200" kern="1200" dirty="0">
                <a:solidFill>
                  <a:schemeClr val="tx1"/>
                </a:solidFill>
                <a:effectLst/>
                <a:latin typeface="+mn-lt"/>
                <a:ea typeface="+mn-ea"/>
                <a:cs typeface="+mn-cs"/>
              </a:rPr>
              <a:t>underline as noted above). </a:t>
            </a:r>
            <a:r>
              <a:rPr lang="en-US" sz="1200" i="1" kern="1200" dirty="0">
                <a:solidFill>
                  <a:schemeClr val="tx1"/>
                </a:solidFill>
                <a:effectLst/>
                <a:latin typeface="+mn-lt"/>
                <a:ea typeface="+mn-ea"/>
                <a:cs typeface="+mn-cs"/>
              </a:rPr>
              <a:t>I know this is </a:t>
            </a:r>
            <a:r>
              <a:rPr lang="en-US" sz="1200" b="1" i="1" kern="1200" dirty="0">
                <a:solidFill>
                  <a:schemeClr val="tx1"/>
                </a:solidFill>
                <a:effectLst/>
                <a:latin typeface="+mn-lt"/>
                <a:ea typeface="+mn-ea"/>
                <a:cs typeface="+mn-cs"/>
              </a:rPr>
              <a:t>NEGOTIATE </a:t>
            </a:r>
            <a:r>
              <a:rPr lang="en-US" sz="1200" i="1" kern="1200" dirty="0">
                <a:solidFill>
                  <a:schemeClr val="tx1"/>
                </a:solidFill>
                <a:effectLst/>
                <a:latin typeface="+mn-lt"/>
                <a:ea typeface="+mn-ea"/>
                <a:cs typeface="+mn-cs"/>
              </a:rPr>
              <a:t>because it is stating a claim so I will label it with </a:t>
            </a:r>
            <a:r>
              <a:rPr lang="en-US" sz="1200" b="1" i="1" kern="1200" dirty="0">
                <a:solidFill>
                  <a:schemeClr val="tx1"/>
                </a:solidFill>
                <a:effectLst/>
                <a:latin typeface="+mn-lt"/>
                <a:ea typeface="+mn-ea"/>
                <a:cs typeface="+mn-cs"/>
              </a:rPr>
              <a:t>N </a:t>
            </a:r>
            <a:r>
              <a:rPr lang="en-US" sz="1200" kern="1200" dirty="0">
                <a:solidFill>
                  <a:schemeClr val="tx1"/>
                </a:solidFill>
                <a:effectLst/>
                <a:latin typeface="+mn-lt"/>
                <a:ea typeface="+mn-ea"/>
                <a:cs typeface="+mn-cs"/>
              </a:rPr>
              <a:t>(Write N next to the response.</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I also notice that Student B is using the language of the skill to state their claim, so I will label it with </a:t>
            </a:r>
            <a:r>
              <a:rPr lang="en-US" sz="1200" b="1" i="1" kern="1200" dirty="0">
                <a:solidFill>
                  <a:schemeClr val="tx1"/>
                </a:solidFill>
                <a:effectLst/>
                <a:latin typeface="+mn-lt"/>
                <a:ea typeface="+mn-ea"/>
                <a:cs typeface="+mn-cs"/>
              </a:rPr>
              <a:t>N </a:t>
            </a:r>
            <a:r>
              <a:rPr lang="en-US" sz="1200" kern="1200" dirty="0">
                <a:solidFill>
                  <a:schemeClr val="tx1"/>
                </a:solidFill>
                <a:effectLst/>
                <a:latin typeface="+mn-lt"/>
                <a:ea typeface="+mn-ea"/>
                <a:cs typeface="+mn-cs"/>
              </a:rPr>
              <a:t>(Write N next to the response and underline as noted above)</a:t>
            </a:r>
            <a:r>
              <a:rPr lang="en-US" sz="1200" i="1" kern="1200" dirty="0">
                <a:solidFill>
                  <a:schemeClr val="tx1"/>
                </a:solidFill>
                <a:effectLst/>
                <a:latin typeface="+mn-lt"/>
                <a:ea typeface="+mn-ea"/>
                <a:cs typeface="+mn-cs"/>
              </a:rPr>
              <a:t>.  Also, they use the language of </a:t>
            </a:r>
            <a:r>
              <a:rPr lang="en-US" sz="1200" b="1" i="1" u="sng" kern="1200" dirty="0">
                <a:solidFill>
                  <a:schemeClr val="tx1"/>
                </a:solidFill>
                <a:effectLst/>
                <a:latin typeface="+mn-lt"/>
                <a:ea typeface="+mn-ea"/>
                <a:cs typeface="+mn-cs"/>
              </a:rPr>
              <a:t>CLARIFY </a:t>
            </a:r>
            <a:r>
              <a:rPr lang="en-US" sz="1200" i="1" kern="1200" dirty="0">
                <a:solidFill>
                  <a:schemeClr val="tx1"/>
                </a:solidFill>
                <a:effectLst/>
                <a:latin typeface="+mn-lt"/>
                <a:ea typeface="+mn-ea"/>
                <a:cs typeface="+mn-cs"/>
              </a:rPr>
              <a:t>and ask a clarifying question to help learn more from Student A to make their idea stronger </a:t>
            </a:r>
            <a:r>
              <a:rPr lang="en-US" sz="1200" kern="1200" dirty="0">
                <a:solidFill>
                  <a:schemeClr val="tx1"/>
                </a:solidFill>
                <a:effectLst/>
                <a:latin typeface="+mn-lt"/>
                <a:ea typeface="+mn-ea"/>
                <a:cs typeface="+mn-cs"/>
              </a:rPr>
              <a:t>(Write CL next to the response).  </a:t>
            </a:r>
            <a:r>
              <a:rPr lang="en-US" sz="1200" i="1" kern="1200" dirty="0">
                <a:solidFill>
                  <a:schemeClr val="tx1"/>
                </a:solidFill>
                <a:effectLst/>
                <a:latin typeface="+mn-lt"/>
                <a:ea typeface="+mn-ea"/>
                <a:cs typeface="+mn-cs"/>
              </a:rPr>
              <a:t>Then Students A and B clarify their ideas and ask questions to understand each other’s evidence</a:t>
            </a:r>
            <a:r>
              <a:rPr lang="en-US" sz="1200" kern="1200" dirty="0">
                <a:solidFill>
                  <a:schemeClr val="tx1"/>
                </a:solidFill>
                <a:effectLst/>
                <a:latin typeface="+mn-lt"/>
                <a:ea typeface="+mn-ea"/>
                <a:cs typeface="+mn-cs"/>
              </a:rPr>
              <a:t> (Write CL next to the responses). </a:t>
            </a:r>
          </a:p>
          <a:p>
            <a:r>
              <a:rPr lang="en-US" sz="1200" kern="1200" dirty="0">
                <a:solidFill>
                  <a:schemeClr val="tx1"/>
                </a:solidFill>
                <a:effectLst/>
                <a:latin typeface="+mn-lt"/>
                <a:ea typeface="+mn-ea"/>
                <a:cs typeface="+mn-cs"/>
              </a:rPr>
              <a:t>Teacher prompts students to go throughout the same process with the rest of the Model Conversation. </a:t>
            </a:r>
          </a:p>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28</a:t>
            </a:fld>
            <a:endParaRPr lang="en-US" dirty="0"/>
          </a:p>
        </p:txBody>
      </p:sp>
    </p:spTree>
    <p:extLst>
      <p:ext uri="{BB962C8B-B14F-4D97-AF65-F5344CB8AC3E}">
        <p14:creationId xmlns:p14="http://schemas.microsoft.com/office/powerpoint/2010/main" val="16850482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Non-Model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p>
          <a:p>
            <a:r>
              <a:rPr lang="en-US" sz="1200" kern="1200" dirty="0">
                <a:solidFill>
                  <a:schemeClr val="tx1"/>
                </a:solidFill>
                <a:effectLst/>
                <a:latin typeface="+mn-lt"/>
                <a:ea typeface="+mn-ea"/>
                <a:cs typeface="+mn-cs"/>
              </a:rPr>
              <a:t>●  Show a video of students having the model conversation (optional) </a:t>
            </a:r>
            <a:endParaRPr lang="en-US" dirty="0">
              <a:effectLst/>
            </a:endParaRPr>
          </a:p>
          <a:p>
            <a:r>
              <a:rPr lang="en-US" sz="1200" kern="1200" dirty="0">
                <a:solidFill>
                  <a:schemeClr val="tx1"/>
                </a:solidFill>
                <a:effectLst/>
                <a:latin typeface="+mn-lt"/>
                <a:ea typeface="+mn-ea"/>
                <a:cs typeface="+mn-cs"/>
              </a:rPr>
              <a:t>●  Student volunteer and teacher read model script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STUDENT LISTEN ACTIVELY</a:t>
            </a:r>
            <a:endParaRPr lang="en-US" dirty="0">
              <a:effectLst/>
            </a:endParaRPr>
          </a:p>
          <a:p>
            <a:endParaRPr lang="en-US" dirty="0"/>
          </a:p>
          <a:p>
            <a:r>
              <a:rPr lang="en-US" sz="1200" kern="1200" dirty="0">
                <a:solidFill>
                  <a:schemeClr val="tx1"/>
                </a:solidFill>
                <a:effectLst/>
                <a:latin typeface="+mn-lt"/>
                <a:ea typeface="+mn-ea"/>
                <a:cs typeface="+mn-cs"/>
              </a:rPr>
              <a:t>STUDENTS</a:t>
            </a:r>
            <a:r>
              <a:rPr lang="en-US" sz="1200" kern="1200" baseline="0" dirty="0">
                <a:solidFill>
                  <a:schemeClr val="tx1"/>
                </a:solidFill>
                <a:effectLst/>
                <a:latin typeface="+mn-lt"/>
                <a:ea typeface="+mn-ea"/>
                <a:cs typeface="+mn-cs"/>
              </a:rPr>
              <a:t> SHOULD LISTEN ACTIVELY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30</a:t>
            </a:fld>
            <a:endParaRPr lang="en-US"/>
          </a:p>
        </p:txBody>
      </p:sp>
    </p:spTree>
    <p:extLst>
      <p:ext uri="{BB962C8B-B14F-4D97-AF65-F5344CB8AC3E}">
        <p14:creationId xmlns:p14="http://schemas.microsoft.com/office/powerpoint/2010/main" val="25406813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Review Non-Model</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Teacher displays or distributes the </a:t>
            </a:r>
            <a:r>
              <a:rPr lang="en-US" sz="1200" b="1" u="sng" kern="1200" dirty="0">
                <a:solidFill>
                  <a:schemeClr val="tx1"/>
                </a:solidFill>
                <a:effectLst/>
                <a:latin typeface="+mn-lt"/>
                <a:ea typeface="+mn-ea"/>
                <a:cs typeface="+mn-cs"/>
              </a:rPr>
              <a:t>Non-Model Script</a:t>
            </a:r>
            <a:r>
              <a:rPr lang="en-US" sz="1200" kern="1200" dirty="0">
                <a:solidFill>
                  <a:schemeClr val="tx1"/>
                </a:solidFill>
                <a:effectLst/>
                <a:latin typeface="+mn-lt"/>
                <a:ea typeface="+mn-ea"/>
                <a:cs typeface="+mn-cs"/>
              </a:rPr>
              <a:t> from Lesson 11. </a:t>
            </a:r>
            <a:r>
              <a:rPr lang="en-US" sz="1200" b="1" u="sng"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Let’s look at the </a:t>
            </a:r>
            <a:r>
              <a:rPr lang="en-US" sz="1200" b="1" i="1" u="sng" kern="1200" dirty="0">
                <a:solidFill>
                  <a:schemeClr val="tx1"/>
                </a:solidFill>
                <a:effectLst/>
                <a:latin typeface="+mn-lt"/>
                <a:ea typeface="+mn-ea"/>
                <a:cs typeface="+mn-cs"/>
              </a:rPr>
              <a:t>Non-Model Script</a:t>
            </a:r>
            <a:r>
              <a:rPr lang="en-US" sz="1200" i="1" kern="1200" dirty="0">
                <a:solidFill>
                  <a:schemeClr val="tx1"/>
                </a:solidFill>
                <a:effectLst/>
                <a:latin typeface="+mn-lt"/>
                <a:ea typeface="+mn-ea"/>
                <a:cs typeface="+mn-cs"/>
              </a:rPr>
              <a:t>.  How can we improve this Constructive Conversation? This was our prompt, “</a:t>
            </a:r>
            <a:r>
              <a:rPr lang="en-US" sz="1200" b="1" i="1" kern="1200" dirty="0">
                <a:solidFill>
                  <a:schemeClr val="tx1"/>
                </a:solidFill>
                <a:effectLst/>
                <a:latin typeface="+mn-lt"/>
                <a:ea typeface="+mn-ea"/>
                <a:cs typeface="+mn-cs"/>
              </a:rPr>
              <a:t>What is an important idea from this text?  Start by stating your claim. Support your ideas and come to a consensus</a:t>
            </a:r>
            <a:r>
              <a:rPr lang="en-US" sz="1200" i="1" kern="1200" dirty="0">
                <a:solidFill>
                  <a:schemeClr val="tx1"/>
                </a:solidFill>
                <a:effectLst/>
                <a:latin typeface="+mn-lt"/>
                <a:ea typeface="+mn-ea"/>
                <a:cs typeface="+mn-cs"/>
              </a:rPr>
              <a:t>.</a:t>
            </a:r>
            <a:r>
              <a:rPr lang="en-US" sz="1200" b="1"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Here’s the visual text. Read it to yourself as I read it aloud. Think about the prompt and the language of the Constructive Conversation Skill </a:t>
            </a:r>
            <a:r>
              <a:rPr lang="en-US" sz="1200" b="1" i="1" kern="1200" dirty="0">
                <a:solidFill>
                  <a:schemeClr val="tx1"/>
                </a:solidFill>
                <a:effectLst/>
                <a:latin typeface="+mn-lt"/>
                <a:ea typeface="+mn-ea"/>
                <a:cs typeface="+mn-cs"/>
              </a:rPr>
              <a:t>NEGOTIATE.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Teacher will use questions and the </a:t>
            </a:r>
            <a:r>
              <a:rPr lang="en-US" sz="1200" b="1" u="sng" kern="1200" dirty="0">
                <a:solidFill>
                  <a:schemeClr val="tx1"/>
                </a:solidFill>
                <a:effectLst/>
                <a:latin typeface="+mn-lt"/>
                <a:ea typeface="+mn-ea"/>
                <a:cs typeface="+mn-cs"/>
              </a:rPr>
              <a:t>Listening Task Poster</a:t>
            </a:r>
            <a:r>
              <a:rPr lang="en-US" sz="1200" kern="1200" dirty="0">
                <a:solidFill>
                  <a:schemeClr val="tx1"/>
                </a:solidFill>
                <a:effectLst/>
                <a:latin typeface="+mn-lt"/>
                <a:ea typeface="+mn-ea"/>
                <a:cs typeface="+mn-cs"/>
              </a:rPr>
              <a:t> to guide students through an analysis of what makes this a </a:t>
            </a:r>
            <a:r>
              <a:rPr lang="en-US" sz="1200" b="1" kern="1200" dirty="0">
                <a:solidFill>
                  <a:schemeClr val="tx1"/>
                </a:solidFill>
                <a:effectLst/>
                <a:latin typeface="+mn-lt"/>
                <a:ea typeface="+mn-ea"/>
                <a:cs typeface="+mn-cs"/>
              </a:rPr>
              <a:t>Non-Model</a:t>
            </a:r>
            <a:r>
              <a:rPr lang="en-US" sz="1200" kern="1200" dirty="0">
                <a:solidFill>
                  <a:schemeClr val="tx1"/>
                </a:solidFill>
                <a:effectLst/>
                <a:latin typeface="+mn-lt"/>
                <a:ea typeface="+mn-ea"/>
                <a:cs typeface="+mn-cs"/>
              </a:rPr>
              <a:t> Constructive Conversation for the skill of</a:t>
            </a:r>
            <a:r>
              <a:rPr lang="en-US" sz="1200" b="1" kern="1200" dirty="0">
                <a:solidFill>
                  <a:schemeClr val="tx1"/>
                </a:solidFill>
                <a:effectLst/>
                <a:latin typeface="+mn-lt"/>
                <a:ea typeface="+mn-ea"/>
                <a:cs typeface="+mn-cs"/>
              </a:rPr>
              <a:t> NEGOTIATE. </a:t>
            </a:r>
            <a:r>
              <a:rPr lang="en-US" sz="1200" kern="1200" dirty="0">
                <a:solidFill>
                  <a:schemeClr val="tx1"/>
                </a:solidFill>
                <a:effectLst/>
                <a:latin typeface="+mn-lt"/>
                <a:ea typeface="+mn-ea"/>
                <a:cs typeface="+mn-cs"/>
              </a:rPr>
              <a:t>See possible responses below.</a:t>
            </a:r>
          </a:p>
          <a:p>
            <a:r>
              <a:rPr lang="en-US" sz="1200" kern="1200" dirty="0">
                <a:solidFill>
                  <a:schemeClr val="tx1"/>
                </a:solidFill>
                <a:effectLst/>
                <a:latin typeface="+mn-lt"/>
                <a:ea typeface="+mn-ea"/>
                <a:cs typeface="+mn-cs"/>
              </a:rPr>
              <a:t> </a:t>
            </a:r>
          </a:p>
          <a:p>
            <a:pPr lvl="0"/>
            <a:r>
              <a:rPr lang="en-US" sz="1200" i="1" kern="1200" dirty="0">
                <a:solidFill>
                  <a:schemeClr val="tx1"/>
                </a:solidFill>
                <a:effectLst/>
                <a:latin typeface="+mn-lt"/>
                <a:ea typeface="+mn-ea"/>
                <a:cs typeface="+mn-cs"/>
              </a:rPr>
              <a:t>No, they did not take turns sharing their ideas because partner A spoke two times in a row, without letting partner B take a turn</a:t>
            </a:r>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At first, they responded to the prompt, but towards the end they went off topic</a:t>
            </a:r>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They did not build on each other’s ideas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lvl="0"/>
            <a:r>
              <a:rPr lang="en-US" dirty="0">
                <a:effectLst/>
              </a:rPr>
              <a:t>Teacher along with students will revise the text on chart paper or document reader. </a:t>
            </a:r>
          </a:p>
          <a:p>
            <a:r>
              <a:rPr lang="en-US" sz="1200" kern="1200" dirty="0">
                <a:solidFill>
                  <a:schemeClr val="tx1"/>
                </a:solidFill>
                <a:effectLst/>
                <a:latin typeface="+mn-lt"/>
                <a:ea typeface="+mn-ea"/>
                <a:cs typeface="+mn-cs"/>
              </a:rPr>
              <a:t> </a:t>
            </a:r>
          </a:p>
          <a:p>
            <a:r>
              <a:rPr lang="en-US" sz="1200" b="1" i="1" kern="1200" dirty="0">
                <a:solidFill>
                  <a:schemeClr val="tx1"/>
                </a:solidFill>
                <a:effectLst/>
                <a:latin typeface="+mn-lt"/>
                <a:ea typeface="+mn-ea"/>
                <a:cs typeface="+mn-cs"/>
              </a:rPr>
              <a:t>Prompt:</a:t>
            </a:r>
            <a:r>
              <a:rPr lang="en-US" sz="1200" i="1" kern="1200" dirty="0">
                <a:solidFill>
                  <a:schemeClr val="tx1"/>
                </a:solidFill>
                <a:effectLst/>
                <a:latin typeface="+mn-lt"/>
                <a:ea typeface="+mn-ea"/>
                <a:cs typeface="+mn-cs"/>
              </a:rPr>
              <a:t> </a:t>
            </a:r>
            <a:r>
              <a:rPr lang="en-US" sz="1200" b="1" i="1" kern="1200" dirty="0">
                <a:solidFill>
                  <a:schemeClr val="tx1"/>
                </a:solidFill>
                <a:effectLst/>
                <a:latin typeface="+mn-lt"/>
                <a:ea typeface="+mn-ea"/>
                <a:cs typeface="+mn-cs"/>
              </a:rPr>
              <a:t>What is an important idea from this text?  Start by stating your claim.  Support your claim and come to a consensus</a:t>
            </a:r>
            <a:r>
              <a:rPr lang="en-US" sz="1200" i="1" kern="1200" dirty="0">
                <a:solidFill>
                  <a:schemeClr val="tx1"/>
                </a:solidFill>
                <a:effectLst/>
                <a:latin typeface="+mn-lt"/>
                <a:ea typeface="+mn-ea"/>
                <a:cs typeface="+mn-cs"/>
              </a:rPr>
              <a:t>.</a:t>
            </a:r>
            <a:r>
              <a:rPr lang="en-US" sz="1200" b="1"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u="sng" kern="1200" dirty="0">
                <a:solidFill>
                  <a:schemeClr val="tx1"/>
                </a:solidFill>
                <a:effectLst/>
                <a:latin typeface="+mn-lt"/>
                <a:ea typeface="+mn-ea"/>
                <a:cs typeface="+mn-cs"/>
              </a:rPr>
              <a:t>Non-Model: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think the kids are cleaning the environment. </a:t>
            </a:r>
            <a:r>
              <a:rPr lang="en-US" sz="1200" b="1" kern="1200" dirty="0">
                <a:solidFill>
                  <a:schemeClr val="tx1"/>
                </a:solidFill>
                <a:effectLst/>
                <a:latin typeface="+mn-lt"/>
                <a:ea typeface="+mn-ea"/>
                <a:cs typeface="+mn-cs"/>
              </a:rPr>
              <a:t>(No prompting of the other partner)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think the same as you. Tell me more about your claim</a:t>
            </a:r>
            <a:r>
              <a:rPr lang="en-US" sz="1200" b="1" kern="1200" dirty="0">
                <a:solidFill>
                  <a:schemeClr val="tx1"/>
                </a:solidFill>
                <a:effectLst/>
                <a:latin typeface="+mn-lt"/>
                <a:ea typeface="+mn-ea"/>
                <a:cs typeface="+mn-cs"/>
              </a:rPr>
              <a:t>. (Didn’t state claim)</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you pick up trash you feel better because the earth is cleaner. </a:t>
            </a:r>
            <a:r>
              <a:rPr lang="en-US" sz="1200" b="1" kern="1200" dirty="0">
                <a:solidFill>
                  <a:schemeClr val="tx1"/>
                </a:solidFill>
                <a:effectLst/>
                <a:latin typeface="+mn-lt"/>
                <a:ea typeface="+mn-ea"/>
                <a:cs typeface="+mn-cs"/>
              </a:rPr>
              <a:t>(Not citing evidence from text)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My mom loves it when I clean the house. </a:t>
            </a:r>
            <a:r>
              <a:rPr lang="en-US" sz="1200" b="1" kern="1200" dirty="0">
                <a:solidFill>
                  <a:schemeClr val="tx1"/>
                </a:solidFill>
                <a:effectLst/>
                <a:latin typeface="+mn-lt"/>
                <a:ea typeface="+mn-ea"/>
                <a:cs typeface="+mn-cs"/>
              </a:rPr>
              <a:t>(Not addressing prompt)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My brother helps me clean up too. </a:t>
            </a:r>
            <a:r>
              <a:rPr lang="en-US" sz="1200" b="1" kern="1200" dirty="0">
                <a:solidFill>
                  <a:schemeClr val="tx1"/>
                </a:solidFill>
                <a:effectLst/>
                <a:latin typeface="+mn-lt"/>
                <a:ea typeface="+mn-ea"/>
                <a:cs typeface="+mn-cs"/>
              </a:rPr>
              <a:t>(Not addressing prompt)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use a bucket to clean up. </a:t>
            </a:r>
            <a:r>
              <a:rPr lang="en-US" sz="1200" b="1" kern="1200" dirty="0">
                <a:solidFill>
                  <a:schemeClr val="tx1"/>
                </a:solidFill>
                <a:effectLst/>
                <a:latin typeface="+mn-lt"/>
                <a:ea typeface="+mn-ea"/>
                <a:cs typeface="+mn-cs"/>
              </a:rPr>
              <a:t>(Not addressing prompt)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 turn taken)</a:t>
            </a: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 turn taken)</a:t>
            </a:r>
          </a:p>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31</a:t>
            </a:fld>
            <a:endParaRPr lang="en-US" dirty="0"/>
          </a:p>
        </p:txBody>
      </p:sp>
    </p:spTree>
    <p:extLst>
      <p:ext uri="{BB962C8B-B14F-4D97-AF65-F5344CB8AC3E}">
        <p14:creationId xmlns:p14="http://schemas.microsoft.com/office/powerpoint/2010/main" val="21122961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Teacher along with students revise the text on chart paper or document reader.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Revised* Non-Model:</a:t>
            </a:r>
            <a:endParaRPr lang="en-US" sz="1200" kern="1200" dirty="0">
              <a:solidFill>
                <a:schemeClr val="tx1"/>
              </a:solidFill>
              <a:effectLst/>
              <a:latin typeface="+mn-lt"/>
              <a:ea typeface="+mn-ea"/>
              <a:cs typeface="+mn-cs"/>
            </a:endParaRPr>
          </a:p>
          <a:p>
            <a:r>
              <a:rPr lang="en-US" sz="1200" strike="sngStrike" kern="1200" dirty="0">
                <a:solidFill>
                  <a:schemeClr val="tx1"/>
                </a:solidFill>
                <a:effectLst/>
                <a:latin typeface="+mn-lt"/>
                <a:ea typeface="+mn-ea"/>
                <a:cs typeface="+mn-cs"/>
              </a:rPr>
              <a:t>*</a:t>
            </a:r>
            <a:r>
              <a:rPr lang="en-US" sz="1200" i="1" strike="sngStrike" kern="1200" dirty="0">
                <a:solidFill>
                  <a:schemeClr val="tx1"/>
                </a:solidFill>
                <a:effectLst/>
                <a:latin typeface="+mn-lt"/>
                <a:ea typeface="+mn-ea"/>
                <a:cs typeface="+mn-cs"/>
              </a:rPr>
              <a:t>text </a:t>
            </a:r>
            <a:r>
              <a:rPr lang="en-US" sz="1200" i="1" kern="1200" dirty="0">
                <a:solidFill>
                  <a:schemeClr val="tx1"/>
                </a:solidFill>
                <a:effectLst/>
                <a:latin typeface="+mn-lt"/>
                <a:ea typeface="+mn-ea"/>
                <a:cs typeface="+mn-cs"/>
              </a:rPr>
              <a:t>indicates what the teacher should cross out as the text is being revised. </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Bold</a:t>
            </a:r>
            <a:r>
              <a:rPr lang="en-US" sz="1200" i="1" kern="1200" dirty="0">
                <a:solidFill>
                  <a:schemeClr val="tx1"/>
                </a:solidFill>
                <a:effectLst/>
                <a:latin typeface="+mn-lt"/>
                <a:ea typeface="+mn-ea"/>
                <a:cs typeface="+mn-cs"/>
              </a:rPr>
              <a:t> indicates language revised.</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strike="sngStrike" kern="1200" dirty="0">
                <a:solidFill>
                  <a:schemeClr val="tx1"/>
                </a:solidFill>
                <a:effectLst/>
                <a:latin typeface="+mn-lt"/>
                <a:ea typeface="+mn-ea"/>
                <a:cs typeface="+mn-cs"/>
              </a:rPr>
              <a:t>I think the kids are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My claim is that young people can be powerful by coming together to </a:t>
            </a:r>
            <a:r>
              <a:rPr lang="en-US" sz="1200" kern="1200" dirty="0">
                <a:solidFill>
                  <a:schemeClr val="tx1"/>
                </a:solidFill>
                <a:effectLst/>
                <a:latin typeface="+mn-lt"/>
                <a:ea typeface="+mn-ea"/>
                <a:cs typeface="+mn-cs"/>
              </a:rPr>
              <a:t>clean the environment.</a:t>
            </a: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a:t>
            </a:r>
            <a:r>
              <a:rPr lang="en-US" sz="1200" b="1" kern="1200" dirty="0">
                <a:solidFill>
                  <a:schemeClr val="tx1"/>
                </a:solidFill>
                <a:effectLst/>
                <a:latin typeface="+mn-lt"/>
                <a:ea typeface="+mn-ea"/>
                <a:cs typeface="+mn-cs"/>
              </a:rPr>
              <a:t>also </a:t>
            </a:r>
            <a:r>
              <a:rPr lang="en-US" sz="1200" kern="1200" dirty="0">
                <a:solidFill>
                  <a:schemeClr val="tx1"/>
                </a:solidFill>
                <a:effectLst/>
                <a:latin typeface="+mn-lt"/>
                <a:ea typeface="+mn-ea"/>
                <a:cs typeface="+mn-cs"/>
              </a:rPr>
              <a:t>think </a:t>
            </a:r>
            <a:r>
              <a:rPr lang="en-US" sz="1200" strike="sngStrike" kern="1200" dirty="0">
                <a:solidFill>
                  <a:schemeClr val="tx1"/>
                </a:solidFill>
                <a:effectLst/>
                <a:latin typeface="+mn-lt"/>
                <a:ea typeface="+mn-ea"/>
                <a:cs typeface="+mn-cs"/>
              </a:rPr>
              <a:t>the same</a:t>
            </a:r>
            <a:r>
              <a:rPr lang="en-US" sz="1200" b="1" kern="1200" dirty="0">
                <a:solidFill>
                  <a:schemeClr val="tx1"/>
                </a:solidFill>
                <a:effectLst/>
                <a:latin typeface="+mn-lt"/>
                <a:ea typeface="+mn-ea"/>
                <a:cs typeface="+mn-cs"/>
              </a:rPr>
              <a:t> as you that it can be motivating for young people to work together to do something nice for their society. I think we also can say that when more people work together, the better our environment will be. What is some evidence we can share that shows they are working together?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strike="sngStrike" kern="1200" dirty="0">
                <a:solidFill>
                  <a:schemeClr val="tx1"/>
                </a:solidFill>
                <a:effectLst/>
                <a:latin typeface="+mn-lt"/>
                <a:ea typeface="+mn-ea"/>
                <a:cs typeface="+mn-cs"/>
              </a:rPr>
              <a:t>When you pick up trash you feel better because the earth is cleaner.</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I notice the kids came prepared by bringing gloves, masks, and rakes. This shows the kids are prepared to use tools that can be used to clean.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 </a:t>
            </a:r>
            <a:endParaRPr lang="en-US" sz="1200" kern="1200" dirty="0">
              <a:solidFill>
                <a:schemeClr val="tx1"/>
              </a:solidFill>
              <a:effectLst/>
              <a:latin typeface="+mn-lt"/>
              <a:ea typeface="+mn-ea"/>
              <a:cs typeface="+mn-cs"/>
            </a:endParaRPr>
          </a:p>
          <a:p>
            <a:r>
              <a:rPr lang="en-US" sz="1200" strike="sngStrike" kern="1200" dirty="0">
                <a:solidFill>
                  <a:schemeClr val="tx1"/>
                </a:solidFill>
                <a:effectLst/>
                <a:latin typeface="+mn-lt"/>
                <a:ea typeface="+mn-ea"/>
                <a:cs typeface="+mn-cs"/>
              </a:rPr>
              <a:t>My mom loves it when I clean the house. </a:t>
            </a:r>
            <a:r>
              <a:rPr lang="en-US" sz="1200" b="1" kern="1200" dirty="0">
                <a:solidFill>
                  <a:schemeClr val="tx1"/>
                </a:solidFill>
                <a:effectLst/>
                <a:latin typeface="+mn-lt"/>
                <a:ea typeface="+mn-ea"/>
                <a:cs typeface="+mn-cs"/>
              </a:rPr>
              <a:t>Yes. In addition, they also brought plastic bags and containers in which to place the trash.</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strike="sngStrike" kern="1200" dirty="0">
                <a:solidFill>
                  <a:schemeClr val="tx1"/>
                </a:solidFill>
                <a:effectLst/>
                <a:latin typeface="+mn-lt"/>
                <a:ea typeface="+mn-ea"/>
                <a:cs typeface="+mn-cs"/>
              </a:rPr>
              <a:t>My brother helps me clean up too. </a:t>
            </a:r>
            <a:r>
              <a:rPr lang="en-US" sz="1200" b="1" kern="1200" dirty="0">
                <a:solidFill>
                  <a:schemeClr val="tx1"/>
                </a:solidFill>
                <a:effectLst/>
                <a:latin typeface="+mn-lt"/>
                <a:ea typeface="+mn-ea"/>
                <a:cs typeface="+mn-cs"/>
              </a:rPr>
              <a:t> So what we are saying is that young people coming together to clean up the environment can be powerful. We also added that you have to prepare when working with others.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strike="sngStrike" kern="1200" dirty="0">
                <a:solidFill>
                  <a:schemeClr val="tx1"/>
                </a:solidFill>
                <a:effectLst/>
                <a:latin typeface="+mn-lt"/>
                <a:ea typeface="+mn-ea"/>
                <a:cs typeface="+mn-cs"/>
              </a:rPr>
              <a:t>We use a bucket to clean up. </a:t>
            </a:r>
            <a:r>
              <a:rPr lang="en-US" sz="1200" b="1" kern="1200" dirty="0">
                <a:solidFill>
                  <a:schemeClr val="tx1"/>
                </a:solidFill>
                <a:effectLst/>
                <a:latin typeface="+mn-lt"/>
                <a:ea typeface="+mn-ea"/>
                <a:cs typeface="+mn-cs"/>
              </a:rPr>
              <a:t>Yes, but I think we still need to add about how they are working together. What can we use as evidence?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 turn taken) </a:t>
            </a:r>
            <a:r>
              <a:rPr lang="en-US" sz="1200" b="1" kern="1200" dirty="0">
                <a:solidFill>
                  <a:schemeClr val="tx1"/>
                </a:solidFill>
                <a:effectLst/>
                <a:latin typeface="+mn-lt"/>
                <a:ea typeface="+mn-ea"/>
                <a:cs typeface="+mn-cs"/>
              </a:rPr>
              <a:t>We can use the part of the visual text that shows all the kids working together in the same. This can support the idea that you must have a plan. By working together doing the same thing, you can clean up faster and move on to another job.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 turn taken) L</a:t>
            </a:r>
            <a:r>
              <a:rPr lang="en-US" sz="1200" b="1" kern="1200" dirty="0">
                <a:solidFill>
                  <a:schemeClr val="tx1"/>
                </a:solidFill>
                <a:effectLst/>
                <a:latin typeface="+mn-lt"/>
                <a:ea typeface="+mn-ea"/>
                <a:cs typeface="+mn-cs"/>
              </a:rPr>
              <a:t>et’s come to a consensus. Young people can be powerful by coming together to clean up the environment. Working together can mean bringing the right tools to use and knowing how to distribute the work to make bigger changes.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3. Refer to class revised </a:t>
            </a:r>
            <a:r>
              <a:rPr lang="en-US" sz="1200" b="1" kern="1200" dirty="0">
                <a:solidFill>
                  <a:schemeClr val="tx1"/>
                </a:solidFill>
                <a:effectLst/>
                <a:latin typeface="+mn-lt"/>
                <a:ea typeface="+mn-ea"/>
                <a:cs typeface="+mn-cs"/>
              </a:rPr>
              <a:t>Non-Model</a:t>
            </a:r>
            <a:r>
              <a:rPr lang="en-US" sz="1200" kern="1200" dirty="0">
                <a:solidFill>
                  <a:schemeClr val="tx1"/>
                </a:solidFill>
                <a:effectLst/>
                <a:latin typeface="+mn-lt"/>
                <a:ea typeface="+mn-ea"/>
                <a:cs typeface="+mn-cs"/>
              </a:rPr>
              <a:t>, have pairs read. </a:t>
            </a:r>
            <a:endParaRPr lang="en-U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9CD54EF-5EA7-B24D-A4DC-5335C33AAAC9}" type="slidenum">
              <a:rPr lang="en-US" smtClean="0"/>
              <a:t>32</a:t>
            </a:fld>
            <a:endParaRPr lang="en-US"/>
          </a:p>
        </p:txBody>
      </p:sp>
    </p:spTree>
    <p:extLst>
      <p:ext uri="{BB962C8B-B14F-4D97-AF65-F5344CB8AC3E}">
        <p14:creationId xmlns:p14="http://schemas.microsoft.com/office/powerpoint/2010/main" val="42515671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704444-0A12-8349-BBD3-E05D86B7D237}" type="slidenum">
              <a:rPr lang="en-US" smtClean="0"/>
              <a:t>3</a:t>
            </a:fld>
            <a:endParaRPr lang="en-US"/>
          </a:p>
        </p:txBody>
      </p:sp>
    </p:spTree>
    <p:extLst>
      <p:ext uri="{BB962C8B-B14F-4D97-AF65-F5344CB8AC3E}">
        <p14:creationId xmlns:p14="http://schemas.microsoft.com/office/powerpoint/2010/main" val="16821787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endParaRPr lang="en-US" dirty="0"/>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33</a:t>
            </a:fld>
            <a:endParaRPr lang="en-US"/>
          </a:p>
        </p:txBody>
      </p:sp>
    </p:spTree>
    <p:extLst>
      <p:ext uri="{BB962C8B-B14F-4D97-AF65-F5344CB8AC3E}">
        <p14:creationId xmlns:p14="http://schemas.microsoft.com/office/powerpoint/2010/main" val="23058910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 will review ELD objective. </a:t>
            </a:r>
            <a:endParaRPr lang="en-US" dirty="0"/>
          </a:p>
          <a:p>
            <a:r>
              <a:rPr lang="en-US" sz="1200" i="1" kern="1200" dirty="0">
                <a:solidFill>
                  <a:schemeClr val="tx1"/>
                </a:solidFill>
                <a:effectLst/>
                <a:latin typeface="+mn-lt"/>
                <a:ea typeface="+mn-ea"/>
                <a:cs typeface="+mn-cs"/>
              </a:rPr>
              <a:t>Today we revised a </a:t>
            </a:r>
            <a:r>
              <a:rPr lang="en-US" sz="1200" b="1" i="1" kern="1200" dirty="0">
                <a:solidFill>
                  <a:schemeClr val="tx1"/>
                </a:solidFill>
                <a:effectLst/>
                <a:latin typeface="+mn-lt"/>
                <a:ea typeface="+mn-ea"/>
                <a:cs typeface="+mn-cs"/>
              </a:rPr>
              <a:t>NEGOTIATE Non-­‐‑Model </a:t>
            </a:r>
            <a:r>
              <a:rPr lang="en-US" sz="1200" i="1" kern="1200" dirty="0">
                <a:solidFill>
                  <a:schemeClr val="tx1"/>
                </a:solidFill>
                <a:effectLst/>
                <a:latin typeface="+mn-lt"/>
                <a:ea typeface="+mn-ea"/>
                <a:cs typeface="+mn-cs"/>
              </a:rPr>
              <a:t>Constructive Conversation. We took turns and shared ideas based on a visual text. </a:t>
            </a:r>
            <a:endParaRPr lang="en-US" dirty="0"/>
          </a:p>
          <a:p>
            <a:r>
              <a:rPr lang="en-US" sz="1200" kern="1200" dirty="0">
                <a:solidFill>
                  <a:schemeClr val="tx1"/>
                </a:solidFill>
                <a:effectLst/>
                <a:latin typeface="+mn-lt"/>
                <a:ea typeface="+mn-ea"/>
                <a:cs typeface="+mn-cs"/>
              </a:rPr>
              <a:t>Teacher asks students the following: </a:t>
            </a:r>
            <a:endParaRPr lang="en-US" dirty="0"/>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we meet today’s objective of using the Constructive Conversation Skill of </a:t>
            </a:r>
            <a:r>
              <a:rPr lang="en-US" sz="1200" b="1" i="1" kern="1200" dirty="0">
                <a:solidFill>
                  <a:schemeClr val="tx1"/>
                </a:solidFill>
                <a:effectLst/>
                <a:latin typeface="+mn-lt"/>
                <a:ea typeface="+mn-ea"/>
                <a:cs typeface="+mn-cs"/>
              </a:rPr>
              <a:t>NEGOTIATE</a:t>
            </a:r>
            <a:r>
              <a:rPr lang="en-US" sz="1200" i="1"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you:</a:t>
            </a:r>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use the language of the skill </a:t>
            </a: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use your conversation voice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Work with your conversation partner to do the following:</a:t>
            </a:r>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Identify three things that you did to meet today’s objective </a:t>
            </a: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Share and explain the three things to your partner </a:t>
            </a:r>
            <a:endParaRPr lang="en-US" dirty="0">
              <a:effectLst/>
            </a:endParaRPr>
          </a:p>
          <a:p>
            <a:r>
              <a:rPr lang="en-US" sz="1200" kern="1200" dirty="0">
                <a:solidFill>
                  <a:schemeClr val="tx1"/>
                </a:solidFill>
                <a:effectLst/>
                <a:latin typeface="+mn-lt"/>
                <a:ea typeface="+mn-ea"/>
                <a:cs typeface="+mn-cs"/>
              </a:rPr>
              <a:t>Teacher calls on three students and they tell the class what was done today. </a:t>
            </a:r>
            <a:endParaRPr lang="en-US" dirty="0">
              <a:effectLst/>
            </a:endParaRPr>
          </a:p>
        </p:txBody>
      </p:sp>
      <p:sp>
        <p:nvSpPr>
          <p:cNvPr id="4" name="Slide Number Placeholder 3"/>
          <p:cNvSpPr>
            <a:spLocks noGrp="1"/>
          </p:cNvSpPr>
          <p:nvPr>
            <p:ph type="sldNum" sz="quarter" idx="10"/>
          </p:nvPr>
        </p:nvSpPr>
        <p:spPr/>
        <p:txBody>
          <a:bodyPr/>
          <a:lstStyle/>
          <a:p>
            <a:fld id="{31A48FC9-8C8D-AE4F-BD56-6FBD4329B8F0}" type="slidenum">
              <a:rPr lang="en-US" smtClean="0"/>
              <a:t>34</a:t>
            </a:fld>
            <a:endParaRPr lang="en-US"/>
          </a:p>
        </p:txBody>
      </p:sp>
    </p:spTree>
    <p:extLst>
      <p:ext uri="{BB962C8B-B14F-4D97-AF65-F5344CB8AC3E}">
        <p14:creationId xmlns:p14="http://schemas.microsoft.com/office/powerpoint/2010/main" val="20686618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704444-0A12-8349-BBD3-E05D86B7D237}" type="slidenum">
              <a:rPr lang="en-US" smtClean="0"/>
              <a:t>35</a:t>
            </a:fld>
            <a:endParaRPr lang="en-US"/>
          </a:p>
        </p:txBody>
      </p:sp>
    </p:spTree>
    <p:extLst>
      <p:ext uri="{BB962C8B-B14F-4D97-AF65-F5344CB8AC3E}">
        <p14:creationId xmlns:p14="http://schemas.microsoft.com/office/powerpoint/2010/main" val="14023753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36</a:t>
            </a:fld>
            <a:endParaRPr lang="en-US"/>
          </a:p>
        </p:txBody>
      </p:sp>
    </p:spTree>
    <p:extLst>
      <p:ext uri="{BB962C8B-B14F-4D97-AF65-F5344CB8AC3E}">
        <p14:creationId xmlns:p14="http://schemas.microsoft.com/office/powerpoint/2010/main" val="22784853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Today we are going to practice the Constructive Conversation</a:t>
            </a:r>
            <a:r>
              <a:rPr lang="en-US" sz="1200" baseline="0" dirty="0"/>
              <a:t> Skill FORTIFY.  When we observe or read something new we have many thoughts and ideas.  As we engage in a FORTIFY conversation, our job as speakers is to create and take ownership of our ideas.  As listeners our role is to value and foster them same or different ideas we hear.  </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37</a:t>
            </a:fld>
            <a:endParaRPr lang="en-US"/>
          </a:p>
        </p:txBody>
      </p:sp>
    </p:spTree>
    <p:extLst>
      <p:ext uri="{BB962C8B-B14F-4D97-AF65-F5344CB8AC3E}">
        <p14:creationId xmlns:p14="http://schemas.microsoft.com/office/powerpoint/2010/main" val="35103878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Let’s chorally read the </a:t>
            </a:r>
            <a:r>
              <a:rPr lang="en-US" sz="1200" b="1" kern="1200" dirty="0">
                <a:solidFill>
                  <a:schemeClr val="tx1"/>
                </a:solidFill>
                <a:effectLst/>
                <a:latin typeface="+mn-lt"/>
                <a:ea typeface="+mn-ea"/>
                <a:cs typeface="+mn-cs"/>
              </a:rPr>
              <a:t>Conversation Norms Poster</a:t>
            </a:r>
            <a:r>
              <a:rPr lang="en-US" sz="1200" i="1" kern="1200" dirty="0">
                <a:solidFill>
                  <a:schemeClr val="tx1"/>
                </a:solidFill>
                <a:effectLst/>
                <a:latin typeface="+mn-lt"/>
                <a:ea typeface="+mn-ea"/>
                <a:cs typeface="+mn-cs"/>
              </a:rPr>
              <a:t>. </a:t>
            </a:r>
          </a:p>
          <a:p>
            <a:endParaRPr lang="en-US" dirty="0"/>
          </a:p>
          <a:p>
            <a:r>
              <a:rPr lang="en-US" sz="1200" b="1" i="1" kern="1200" dirty="0">
                <a:solidFill>
                  <a:schemeClr val="tx1"/>
                </a:solidFill>
                <a:effectLst/>
                <a:latin typeface="+mn-lt"/>
                <a:ea typeface="+mn-ea"/>
                <a:cs typeface="+mn-cs"/>
              </a:rPr>
              <a:t>Use your think time </a:t>
            </a:r>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Use the language of the skill </a:t>
            </a:r>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Use your conversation voice </a:t>
            </a:r>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Listen respectfully </a:t>
            </a:r>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Take turns and build on each other’s ideas </a:t>
            </a:r>
            <a:endParaRPr lang="en-US" sz="1200" b="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Today, we will focus on: </a:t>
            </a:r>
            <a:endParaRPr lang="en-US" dirty="0"/>
          </a:p>
          <a:p>
            <a:r>
              <a:rPr lang="en-US" sz="1200" i="1" kern="1200" dirty="0">
                <a:solidFill>
                  <a:schemeClr val="tx1"/>
                </a:solidFill>
                <a:effectLst/>
                <a:latin typeface="+mn-lt"/>
                <a:ea typeface="+mn-ea"/>
                <a:cs typeface="+mn-cs"/>
              </a:rPr>
              <a:t>Listen respectfully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Take turns and build on each other’s ideas </a:t>
            </a:r>
            <a:endParaRPr lang="en-US" sz="1200" kern="1200" dirty="0">
              <a:solidFill>
                <a:schemeClr val="tx1"/>
              </a:solidFill>
              <a:effectLst/>
              <a:latin typeface="+mn-lt"/>
              <a:ea typeface="+mn-ea"/>
              <a:cs typeface="+mn-cs"/>
            </a:endParaRPr>
          </a:p>
          <a:p>
            <a:pPr rtl="0">
              <a:spcBef>
                <a:spcPts val="0"/>
              </a:spcBef>
              <a:buNone/>
            </a:pPr>
            <a:endParaRPr lang="en-US" b="1" dirty="0"/>
          </a:p>
        </p:txBody>
      </p:sp>
      <p:sp>
        <p:nvSpPr>
          <p:cNvPr id="4" name="Slide Number Placeholder 3"/>
          <p:cNvSpPr>
            <a:spLocks noGrp="1"/>
          </p:cNvSpPr>
          <p:nvPr>
            <p:ph type="sldNum" sz="quarter" idx="10"/>
          </p:nvPr>
        </p:nvSpPr>
        <p:spPr/>
        <p:txBody>
          <a:bodyPr/>
          <a:lstStyle/>
          <a:p>
            <a:fld id="{31A48FC9-8C8D-AE4F-BD56-6FBD4329B8F0}" type="slidenum">
              <a:rPr lang="en-US" smtClean="0"/>
              <a:t>38</a:t>
            </a:fld>
            <a:endParaRPr lang="en-US"/>
          </a:p>
        </p:txBody>
      </p:sp>
    </p:spTree>
    <p:extLst>
      <p:ext uri="{BB962C8B-B14F-4D97-AF65-F5344CB8AC3E}">
        <p14:creationId xmlns:p14="http://schemas.microsoft.com/office/powerpoint/2010/main" val="19453348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Constructive</a:t>
            </a:r>
            <a:r>
              <a:rPr lang="en-US" baseline="0" dirty="0"/>
              <a:t> Conversation Norms Video as a review of all norms</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39</a:t>
            </a:fld>
            <a:endParaRPr lang="en-US"/>
          </a:p>
        </p:txBody>
      </p:sp>
    </p:spTree>
    <p:extLst>
      <p:ext uri="{BB962C8B-B14F-4D97-AF65-F5344CB8AC3E}">
        <p14:creationId xmlns:p14="http://schemas.microsoft.com/office/powerpoint/2010/main" val="628855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41</a:t>
            </a:fld>
            <a:endParaRPr lang="en-US"/>
          </a:p>
        </p:txBody>
      </p:sp>
    </p:spTree>
    <p:extLst>
      <p:ext uri="{BB962C8B-B14F-4D97-AF65-F5344CB8AC3E}">
        <p14:creationId xmlns:p14="http://schemas.microsoft.com/office/powerpoint/2010/main" val="34529575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endParaRPr lang="en-US" dirty="0">
              <a:effectLst/>
            </a:endParaRPr>
          </a:p>
          <a:p>
            <a:r>
              <a:rPr lang="en-US" sz="1200" kern="1200" dirty="0">
                <a:solidFill>
                  <a:schemeClr val="tx1"/>
                </a:solidFill>
                <a:effectLst/>
                <a:latin typeface="+mn-lt"/>
                <a:ea typeface="+mn-ea"/>
                <a:cs typeface="+mn-cs"/>
              </a:rPr>
              <a:t>● Show a video of students having the model conversation (optional)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Model with a student using the </a:t>
            </a:r>
            <a:r>
              <a:rPr lang="en-US" sz="1200" b="1" kern="1200" dirty="0">
                <a:solidFill>
                  <a:schemeClr val="tx1"/>
                </a:solidFill>
                <a:effectLst/>
                <a:latin typeface="+mn-lt"/>
                <a:ea typeface="+mn-ea"/>
                <a:cs typeface="+mn-cs"/>
              </a:rPr>
              <a:t>Model Script</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42</a:t>
            </a:fld>
            <a:endParaRPr lang="en-US"/>
          </a:p>
        </p:txBody>
      </p:sp>
    </p:spTree>
    <p:extLst>
      <p:ext uri="{BB962C8B-B14F-4D97-AF65-F5344CB8AC3E}">
        <p14:creationId xmlns:p14="http://schemas.microsoft.com/office/powerpoint/2010/main" val="16019366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43</a:t>
            </a:fld>
            <a:endParaRPr lang="en-US" dirty="0"/>
          </a:p>
        </p:txBody>
      </p:sp>
    </p:spTree>
    <p:extLst>
      <p:ext uri="{BB962C8B-B14F-4D97-AF65-F5344CB8AC3E}">
        <p14:creationId xmlns:p14="http://schemas.microsoft.com/office/powerpoint/2010/main" val="3688402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a:t>
            </a:r>
            <a:r>
              <a:rPr lang="en-US" sz="1200" kern="1200" baseline="0" dirty="0">
                <a:solidFill>
                  <a:schemeClr val="tx1"/>
                </a:solidFill>
                <a:effectLst/>
                <a:latin typeface="+mn-lt"/>
                <a:ea typeface="+mn-ea"/>
                <a:cs typeface="+mn-cs"/>
              </a:rPr>
              <a:t> focus today is: </a:t>
            </a:r>
          </a:p>
          <a:p>
            <a:r>
              <a:rPr lang="en-US" sz="1200" kern="1200" baseline="0" dirty="0">
                <a:solidFill>
                  <a:schemeClr val="tx1"/>
                </a:solidFill>
                <a:effectLst/>
                <a:latin typeface="+mn-lt"/>
                <a:ea typeface="+mn-ea"/>
                <a:cs typeface="+mn-cs"/>
              </a:rPr>
              <a:t>Use your think time</a:t>
            </a:r>
          </a:p>
          <a:p>
            <a:r>
              <a:rPr lang="en-US" sz="1200" kern="1200" baseline="0" dirty="0">
                <a:solidFill>
                  <a:schemeClr val="tx1"/>
                </a:solidFill>
                <a:effectLst/>
                <a:latin typeface="+mn-lt"/>
                <a:ea typeface="+mn-ea"/>
                <a:cs typeface="+mn-cs"/>
              </a:rPr>
              <a:t>Use the language of the skill</a:t>
            </a:r>
            <a:endParaRPr lang="en-US" dirty="0">
              <a:effectLst/>
            </a:endParaRPr>
          </a:p>
        </p:txBody>
      </p:sp>
      <p:sp>
        <p:nvSpPr>
          <p:cNvPr id="4" name="Slide Number Placeholder 3"/>
          <p:cNvSpPr>
            <a:spLocks noGrp="1"/>
          </p:cNvSpPr>
          <p:nvPr>
            <p:ph type="sldNum" sz="quarter" idx="10"/>
          </p:nvPr>
        </p:nvSpPr>
        <p:spPr/>
        <p:txBody>
          <a:bodyPr/>
          <a:lstStyle/>
          <a:p>
            <a:fld id="{31A48FC9-8C8D-AE4F-BD56-6FBD4329B8F0}" type="slidenum">
              <a:rPr lang="en-US" smtClean="0"/>
              <a:t>4</a:t>
            </a:fld>
            <a:endParaRPr lang="en-US"/>
          </a:p>
        </p:txBody>
      </p:sp>
    </p:spTree>
    <p:extLst>
      <p:ext uri="{BB962C8B-B14F-4D97-AF65-F5344CB8AC3E}">
        <p14:creationId xmlns:p14="http://schemas.microsoft.com/office/powerpoint/2010/main" val="1032069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Non</a:t>
            </a:r>
            <a:r>
              <a:rPr lang="en-US" sz="1200" b="1" kern="1200" baseline="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endParaRPr lang="en-US" dirty="0">
              <a:effectLst/>
            </a:endParaRPr>
          </a:p>
          <a:p>
            <a:r>
              <a:rPr lang="en-US" sz="1200" kern="1200" dirty="0">
                <a:solidFill>
                  <a:schemeClr val="tx1"/>
                </a:solidFill>
                <a:effectLst/>
                <a:latin typeface="+mn-lt"/>
                <a:ea typeface="+mn-ea"/>
                <a:cs typeface="+mn-cs"/>
              </a:rPr>
              <a:t>● Show a video of students having the model conversation (optional)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Model with a student using the </a:t>
            </a:r>
            <a:r>
              <a:rPr lang="en-US" sz="1200" b="1" kern="1200" dirty="0">
                <a:solidFill>
                  <a:schemeClr val="tx1"/>
                </a:solidFill>
                <a:effectLst/>
                <a:latin typeface="+mn-lt"/>
                <a:ea typeface="+mn-ea"/>
                <a:cs typeface="+mn-cs"/>
              </a:rPr>
              <a:t>Non</a:t>
            </a:r>
            <a:r>
              <a:rPr lang="en-US" sz="1200" b="1" kern="1200" baseline="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Model Script</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45</a:t>
            </a:fld>
            <a:endParaRPr lang="en-US"/>
          </a:p>
        </p:txBody>
      </p:sp>
    </p:spTree>
    <p:extLst>
      <p:ext uri="{BB962C8B-B14F-4D97-AF65-F5344CB8AC3E}">
        <p14:creationId xmlns:p14="http://schemas.microsoft.com/office/powerpoint/2010/main" val="6999572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46</a:t>
            </a:fld>
            <a:endParaRPr lang="en-US" dirty="0"/>
          </a:p>
        </p:txBody>
      </p:sp>
    </p:spTree>
    <p:extLst>
      <p:ext uri="{BB962C8B-B14F-4D97-AF65-F5344CB8AC3E}">
        <p14:creationId xmlns:p14="http://schemas.microsoft.com/office/powerpoint/2010/main" val="38701934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You are now going to have the opportunity to practice the Constructive Conversation Skill </a:t>
            </a:r>
            <a:r>
              <a:rPr lang="en-US" sz="1200" b="1" i="1" kern="1200" dirty="0">
                <a:solidFill>
                  <a:schemeClr val="tx1"/>
                </a:solidFill>
                <a:effectLst/>
                <a:latin typeface="+mn-lt"/>
                <a:ea typeface="+mn-ea"/>
                <a:cs typeface="+mn-cs"/>
              </a:rPr>
              <a:t>NEGOTIATE </a:t>
            </a:r>
            <a:r>
              <a:rPr lang="en-US" sz="1200" i="1" kern="1200" dirty="0">
                <a:solidFill>
                  <a:schemeClr val="tx1"/>
                </a:solidFill>
                <a:effectLst/>
                <a:latin typeface="+mn-lt"/>
                <a:ea typeface="+mn-ea"/>
                <a:cs typeface="+mn-cs"/>
              </a:rPr>
              <a:t>while playing a game.</a:t>
            </a:r>
          </a:p>
          <a:p>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Explain the rules of the </a:t>
            </a:r>
            <a:r>
              <a:rPr lang="en-US" sz="1200" b="1" kern="1200" dirty="0">
                <a:solidFill>
                  <a:schemeClr val="tx1"/>
                </a:solidFill>
                <a:effectLst/>
                <a:latin typeface="+mn-lt"/>
                <a:ea typeface="+mn-ea"/>
                <a:cs typeface="+mn-cs"/>
              </a:rPr>
              <a:t>Constructive Conversation Game </a:t>
            </a:r>
            <a:r>
              <a:rPr lang="en-US" sz="1200" kern="1200" dirty="0">
                <a:solidFill>
                  <a:schemeClr val="tx1"/>
                </a:solidFill>
                <a:effectLst/>
                <a:latin typeface="+mn-lt"/>
                <a:ea typeface="+mn-ea"/>
                <a:cs typeface="+mn-cs"/>
              </a:rPr>
              <a:t>to students.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47</a:t>
            </a:fld>
            <a:endParaRPr lang="en-US"/>
          </a:p>
        </p:txBody>
      </p:sp>
    </p:spTree>
    <p:extLst>
      <p:ext uri="{BB962C8B-B14F-4D97-AF65-F5344CB8AC3E}">
        <p14:creationId xmlns:p14="http://schemas.microsoft.com/office/powerpoint/2010/main" val="13112845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p>
          <a:p>
            <a:endParaRPr lang="en-US" sz="1200" b="1" kern="1200" baseline="0" dirty="0">
              <a:solidFill>
                <a:schemeClr val="tx1"/>
              </a:solidFill>
              <a:effectLst/>
              <a:latin typeface="+mn-lt"/>
              <a:ea typeface="+mn-ea"/>
              <a:cs typeface="+mn-cs"/>
            </a:endParaRPr>
          </a:p>
          <a:p>
            <a:endParaRPr lang="en-US" sz="1200" b="1"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the students play the game, the teacher listens and selects two students who will replay the game in front of the class to serve as models.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an opportunity to capture a language sample.</a:t>
            </a:r>
            <a:r>
              <a:rPr lang="en-US" sz="1200" kern="1200" baseline="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48</a:t>
            </a:fld>
            <a:endParaRPr lang="en-US"/>
          </a:p>
        </p:txBody>
      </p:sp>
    </p:spTree>
    <p:extLst>
      <p:ext uri="{BB962C8B-B14F-4D97-AF65-F5344CB8AC3E}">
        <p14:creationId xmlns:p14="http://schemas.microsoft.com/office/powerpoint/2010/main" val="9955950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The two selected</a:t>
            </a:r>
            <a:r>
              <a:rPr lang="en-US" sz="1200" b="1" kern="1200" baseline="0" dirty="0">
                <a:solidFill>
                  <a:schemeClr val="tx1"/>
                </a:solidFill>
                <a:effectLst/>
                <a:latin typeface="+mn-lt"/>
                <a:ea typeface="+mn-ea"/>
                <a:cs typeface="+mn-cs"/>
              </a:rPr>
              <a:t> students will replay the game in front of the class and serve as models.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The teacher will collect a language sample from the two students on the </a:t>
            </a:r>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to be used in Lesson 2. The language sample must be at least four turns in length. (Each turn includes both Partner A and B sharing</a:t>
            </a:r>
          </a:p>
        </p:txBody>
      </p:sp>
      <p:sp>
        <p:nvSpPr>
          <p:cNvPr id="4" name="Slide Number Placeholder 3"/>
          <p:cNvSpPr>
            <a:spLocks noGrp="1"/>
          </p:cNvSpPr>
          <p:nvPr>
            <p:ph type="sldNum" sz="quarter" idx="10"/>
          </p:nvPr>
        </p:nvSpPr>
        <p:spPr/>
        <p:txBody>
          <a:bodyPr/>
          <a:lstStyle/>
          <a:p>
            <a:fld id="{FCACF33E-9A4F-DC43-BEB4-18EC813BF4E4}" type="slidenum">
              <a:rPr lang="en-US" smtClean="0"/>
              <a:t>49</a:t>
            </a:fld>
            <a:endParaRPr lang="en-US"/>
          </a:p>
        </p:txBody>
      </p:sp>
    </p:spTree>
    <p:extLst>
      <p:ext uri="{BB962C8B-B14F-4D97-AF65-F5344CB8AC3E}">
        <p14:creationId xmlns:p14="http://schemas.microsoft.com/office/powerpoint/2010/main" val="33487078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a:t>
            </a:r>
            <a:r>
              <a:rPr lang="en-US" baseline="0" dirty="0"/>
              <a:t> models creating a Constructive Conversation Poster.  This slide is a resource.  Teacher elicits student responses to help student develop a poster that illustrates their understanding of the NEGOTIATE skill and conversation norms. </a:t>
            </a:r>
            <a:endParaRPr lang="en-US" dirty="0"/>
          </a:p>
          <a:p>
            <a:endParaRPr lang="en-US" dirty="0"/>
          </a:p>
        </p:txBody>
      </p:sp>
      <p:sp>
        <p:nvSpPr>
          <p:cNvPr id="4" name="Slide Number Placeholder 3"/>
          <p:cNvSpPr>
            <a:spLocks noGrp="1"/>
          </p:cNvSpPr>
          <p:nvPr>
            <p:ph type="sldNum" sz="quarter" idx="10"/>
          </p:nvPr>
        </p:nvSpPr>
        <p:spPr/>
        <p:txBody>
          <a:bodyPr/>
          <a:lstStyle/>
          <a:p>
            <a:fld id="{09CD54EF-5EA7-B24D-A4DC-5335C33AAAC9}" type="slidenum">
              <a:rPr lang="en-US" smtClean="0"/>
              <a:t>50</a:t>
            </a:fld>
            <a:endParaRPr lang="en-US"/>
          </a:p>
        </p:txBody>
      </p:sp>
    </p:spTree>
    <p:extLst>
      <p:ext uri="{BB962C8B-B14F-4D97-AF65-F5344CB8AC3E}">
        <p14:creationId xmlns:p14="http://schemas.microsoft.com/office/powerpoint/2010/main" val="6739312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will review the Constructive Conversation</a:t>
            </a:r>
            <a:r>
              <a:rPr lang="en-US" baseline="0" dirty="0"/>
              <a:t> Skill NEGOTIATE</a:t>
            </a:r>
          </a:p>
          <a:p>
            <a:r>
              <a:rPr lang="en-US" baseline="0" dirty="0"/>
              <a:t>Students will self-assess answering the prompt</a:t>
            </a:r>
          </a:p>
          <a:p>
            <a:endParaRPr lang="en-US" baseline="0" dirty="0"/>
          </a:p>
          <a:p>
            <a:r>
              <a:rPr lang="en-US" baseline="0" dirty="0"/>
              <a:t>Teacher may select a conversation pair to share out.</a:t>
            </a:r>
          </a:p>
          <a:p>
            <a:r>
              <a:rPr lang="en-US" baseline="0" dirty="0"/>
              <a:t>EXAMPLE: </a:t>
            </a:r>
          </a:p>
          <a:p>
            <a:r>
              <a:rPr lang="en-US" baseline="0" dirty="0"/>
              <a:t>Student: I rated myself a 3 because…</a:t>
            </a:r>
          </a:p>
          <a:p>
            <a:r>
              <a:rPr lang="en-US" baseline="0" dirty="0"/>
              <a:t>Teacher: What can you do to move to a 4?</a:t>
            </a:r>
            <a:endParaRPr lang="en-US" dirty="0"/>
          </a:p>
        </p:txBody>
      </p:sp>
      <p:sp>
        <p:nvSpPr>
          <p:cNvPr id="4" name="Slide Number Placeholder 3"/>
          <p:cNvSpPr>
            <a:spLocks noGrp="1"/>
          </p:cNvSpPr>
          <p:nvPr>
            <p:ph type="sldNum" sz="quarter" idx="10"/>
          </p:nvPr>
        </p:nvSpPr>
        <p:spPr/>
        <p:txBody>
          <a:bodyPr/>
          <a:lstStyle/>
          <a:p>
            <a:fld id="{8C84BB4E-1A06-6543-9CFD-082A6388932A}" type="slidenum">
              <a:rPr lang="en-US" smtClean="0"/>
              <a:t>51</a:t>
            </a:fld>
            <a:endParaRPr lang="en-US"/>
          </a:p>
        </p:txBody>
      </p:sp>
    </p:spTree>
    <p:extLst>
      <p:ext uri="{BB962C8B-B14F-4D97-AF65-F5344CB8AC3E}">
        <p14:creationId xmlns:p14="http://schemas.microsoft.com/office/powerpoint/2010/main" val="30070983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DC05E7-F875-C14A-B5D4-B200F080DD76}" type="slidenum">
              <a:rPr lang="en-US" smtClean="0"/>
              <a:t>53</a:t>
            </a:fld>
            <a:endParaRPr lang="en-US"/>
          </a:p>
        </p:txBody>
      </p:sp>
    </p:spTree>
    <p:extLst>
      <p:ext uri="{BB962C8B-B14F-4D97-AF65-F5344CB8AC3E}">
        <p14:creationId xmlns:p14="http://schemas.microsoft.com/office/powerpoint/2010/main" val="32203739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Constructive</a:t>
            </a:r>
            <a:r>
              <a:rPr lang="en-US" baseline="0" dirty="0"/>
              <a:t> Conversation Norms Video as a review of all norms</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5</a:t>
            </a:fld>
            <a:endParaRPr lang="en-US"/>
          </a:p>
        </p:txBody>
      </p:sp>
    </p:spTree>
    <p:extLst>
      <p:ext uri="{BB962C8B-B14F-4D97-AF65-F5344CB8AC3E}">
        <p14:creationId xmlns:p14="http://schemas.microsoft.com/office/powerpoint/2010/main" val="3441780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Tx/>
              <a:buChar char="•"/>
            </a:pPr>
            <a:r>
              <a:rPr lang="en-US" sz="1100" dirty="0">
                <a:latin typeface="Calibri" charset="0"/>
              </a:rPr>
              <a:t>Model </a:t>
            </a:r>
            <a:r>
              <a:rPr lang="en-US" sz="1100" b="1" dirty="0">
                <a:latin typeface="Calibri" charset="0"/>
              </a:rPr>
              <a:t>NEGOTIATE</a:t>
            </a:r>
            <a:r>
              <a:rPr lang="en-US" sz="1100" dirty="0">
                <a:latin typeface="Calibri" charset="0"/>
              </a:rPr>
              <a:t> and have participants repeat with you:</a:t>
            </a:r>
          </a:p>
          <a:p>
            <a:pPr lvl="1" eaLnBrk="1" hangingPunct="1">
              <a:buFontTx/>
              <a:buChar char="•"/>
            </a:pPr>
            <a:r>
              <a:rPr lang="en-US" sz="1100" i="1" dirty="0">
                <a:latin typeface="Calibri" charset="0"/>
                <a:cs typeface="MS PGothic" charset="0"/>
              </a:rPr>
              <a:t>Place hand, palm down in front of you as if putting an idea on the table.  Use four</a:t>
            </a:r>
            <a:r>
              <a:rPr lang="en-US" sz="1100" i="1" baseline="0" dirty="0">
                <a:latin typeface="Calibri" charset="0"/>
                <a:cs typeface="MS PGothic" charset="0"/>
              </a:rPr>
              <a:t> </a:t>
            </a:r>
            <a:r>
              <a:rPr lang="en-US" sz="1100" i="1" dirty="0">
                <a:latin typeface="Calibri" charset="0"/>
                <a:cs typeface="MS PGothic" charset="0"/>
              </a:rPr>
              <a:t>fingertips of the other hand to support the palm.</a:t>
            </a:r>
          </a:p>
        </p:txBody>
      </p:sp>
      <p:sp>
        <p:nvSpPr>
          <p:cNvPr id="4" name="Slide Number Placeholder 3"/>
          <p:cNvSpPr>
            <a:spLocks noGrp="1"/>
          </p:cNvSpPr>
          <p:nvPr>
            <p:ph type="sldNum" sz="quarter" idx="10"/>
          </p:nvPr>
        </p:nvSpPr>
        <p:spPr/>
        <p:txBody>
          <a:bodyPr/>
          <a:lstStyle/>
          <a:p>
            <a:fld id="{31A48FC9-8C8D-AE4F-BD56-6FBD4329B8F0}" type="slidenum">
              <a:rPr lang="en-US" smtClean="0"/>
              <a:t>6</a:t>
            </a:fld>
            <a:endParaRPr lang="en-US"/>
          </a:p>
        </p:txBody>
      </p:sp>
    </p:spTree>
    <p:extLst>
      <p:ext uri="{BB962C8B-B14F-4D97-AF65-F5344CB8AC3E}">
        <p14:creationId xmlns:p14="http://schemas.microsoft.com/office/powerpoint/2010/main" val="1897111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704444-0A12-8349-BBD3-E05D86B7D237}" type="slidenum">
              <a:rPr lang="en-US" smtClean="0"/>
              <a:t>7</a:t>
            </a:fld>
            <a:endParaRPr lang="en-US"/>
          </a:p>
        </p:txBody>
      </p:sp>
    </p:spTree>
    <p:extLst>
      <p:ext uri="{BB962C8B-B14F-4D97-AF65-F5344CB8AC3E}">
        <p14:creationId xmlns:p14="http://schemas.microsoft.com/office/powerpoint/2010/main" val="28518940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8</a:t>
            </a:fld>
            <a:endParaRPr lang="en-US"/>
          </a:p>
        </p:txBody>
      </p:sp>
    </p:spTree>
    <p:extLst>
      <p:ext uri="{BB962C8B-B14F-4D97-AF65-F5344CB8AC3E}">
        <p14:creationId xmlns:p14="http://schemas.microsoft.com/office/powerpoint/2010/main" val="3995420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p>
          <a:p>
            <a:r>
              <a:rPr lang="en-US" sz="1200" kern="1200" dirty="0">
                <a:solidFill>
                  <a:schemeClr val="tx1"/>
                </a:solidFill>
                <a:effectLst/>
                <a:latin typeface="+mn-lt"/>
                <a:ea typeface="+mn-ea"/>
                <a:cs typeface="+mn-cs"/>
              </a:rPr>
              <a:t>●  Show a video of students having the model conversation (optional) </a:t>
            </a:r>
            <a:endParaRPr lang="en-US" dirty="0">
              <a:effectLst/>
            </a:endParaRPr>
          </a:p>
          <a:p>
            <a:r>
              <a:rPr lang="en-US" sz="1200" kern="1200" dirty="0">
                <a:solidFill>
                  <a:schemeClr val="tx1"/>
                </a:solidFill>
                <a:effectLst/>
                <a:latin typeface="+mn-lt"/>
                <a:ea typeface="+mn-ea"/>
                <a:cs typeface="+mn-cs"/>
              </a:rPr>
              <a:t>●  Student volunteer and teacher read model script </a:t>
            </a:r>
            <a:endParaRPr lang="en-US" dirty="0">
              <a:effectLst/>
            </a:endParaRP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STUDENT LISTEN ACTIVELY</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9</a:t>
            </a:fld>
            <a:endParaRPr lang="en-US"/>
          </a:p>
        </p:txBody>
      </p:sp>
    </p:spTree>
    <p:extLst>
      <p:ext uri="{BB962C8B-B14F-4D97-AF65-F5344CB8AC3E}">
        <p14:creationId xmlns:p14="http://schemas.microsoft.com/office/powerpoint/2010/main" val="2646034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5078C9-5EB2-914F-AD2A-D4E3E7C95DE0}"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34162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5078C9-5EB2-914F-AD2A-D4E3E7C95DE0}"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475353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398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5078C9-5EB2-914F-AD2A-D4E3E7C95DE0}"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2377034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5078C9-5EB2-914F-AD2A-D4E3E7C95DE0}"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2098497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5078C9-5EB2-914F-AD2A-D4E3E7C95DE0}"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49667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5078C9-5EB2-914F-AD2A-D4E3E7C95DE0}" type="datetimeFigureOut">
              <a:rPr lang="en-US" smtClean="0"/>
              <a:t>9/16/19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2528046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5078C9-5EB2-914F-AD2A-D4E3E7C95DE0}" type="datetimeFigureOut">
              <a:rPr lang="en-US" smtClean="0"/>
              <a:t>9/16/19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2565158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5078C9-5EB2-914F-AD2A-D4E3E7C95DE0}" type="datetimeFigureOut">
              <a:rPr lang="en-US" smtClean="0"/>
              <a:t>9/16/19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9703552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85078C9-5EB2-914F-AD2A-D4E3E7C95DE0}" type="datetimeFigureOut">
              <a:rPr lang="en-US" smtClean="0"/>
              <a:t>9/16/19</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1818308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485078C9-5EB2-914F-AD2A-D4E3E7C95DE0}" type="datetimeFigureOut">
              <a:rPr lang="en-US" smtClean="0"/>
              <a:t>9/16/19</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006A41C-E959-EE4A-B1D4-663202535056}" type="slidenum">
              <a:rPr lang="en-US" smtClean="0"/>
              <a:t>‹#›</a:t>
            </a:fld>
            <a:endParaRPr lang="en-US"/>
          </a:p>
        </p:txBody>
      </p:sp>
    </p:spTree>
    <p:extLst>
      <p:ext uri="{BB962C8B-B14F-4D97-AF65-F5344CB8AC3E}">
        <p14:creationId xmlns:p14="http://schemas.microsoft.com/office/powerpoint/2010/main" val="3787788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5078C9-5EB2-914F-AD2A-D4E3E7C95DE0}" type="datetimeFigureOut">
              <a:rPr lang="en-US" smtClean="0"/>
              <a:t>9/16/19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3593749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485078C9-5EB2-914F-AD2A-D4E3E7C95DE0}" type="datetimeFigureOut">
              <a:rPr lang="en-US" smtClean="0"/>
              <a:t>9/16/19</a:t>
            </a:fld>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D006A41C-E959-EE4A-B1D4-663202535056}" type="slidenum">
              <a:rPr lang="en-US" smtClean="0"/>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028076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2.png"/><Relationship Id="rId7" Type="http://schemas.openxmlformats.org/officeDocument/2006/relationships/image" Target="../media/image24.em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3.emf"/><Relationship Id="rId5" Type="http://schemas.openxmlformats.org/officeDocument/2006/relationships/image" Target="../media/image22.jpg"/><Relationship Id="rId4" Type="http://schemas.openxmlformats.org/officeDocument/2006/relationships/image" Target="../media/image14.png"/><Relationship Id="rId9" Type="http://schemas.openxmlformats.org/officeDocument/2006/relationships/image" Target="../media/image26.emf"/></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2.jpg"/><Relationship Id="rId7" Type="http://schemas.openxmlformats.org/officeDocument/2006/relationships/image" Target="../media/image16.emf"/><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3.png"/><Relationship Id="rId5" Type="http://schemas.openxmlformats.org/officeDocument/2006/relationships/image" Target="../media/image18.png"/><Relationship Id="rId4" Type="http://schemas.openxmlformats.org/officeDocument/2006/relationships/notesSlide" Target="../notesSlides/notesSlide38.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4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3.png"/><Relationship Id="rId5" Type="http://schemas.openxmlformats.org/officeDocument/2006/relationships/image" Target="../media/image18.png"/><Relationship Id="rId4" Type="http://schemas.openxmlformats.org/officeDocument/2006/relationships/notesSlide" Target="../notesSlides/notesSlide40.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4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2.png"/><Relationship Id="rId7" Type="http://schemas.openxmlformats.org/officeDocument/2006/relationships/image" Target="../media/image24.emf"/><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23.emf"/><Relationship Id="rId5" Type="http://schemas.openxmlformats.org/officeDocument/2006/relationships/image" Target="../media/image22.jpg"/><Relationship Id="rId4" Type="http://schemas.openxmlformats.org/officeDocument/2006/relationships/image" Target="../media/image14.png"/><Relationship Id="rId9" Type="http://schemas.openxmlformats.org/officeDocument/2006/relationships/image" Target="../media/image26.emf"/></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34.jpg"/><Relationship Id="rId4" Type="http://schemas.openxmlformats.org/officeDocument/2006/relationships/image" Target="../media/image27.png"/></Relationships>
</file>

<file path=ppt/slides/_rels/slide49.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22.jpg"/><Relationship Id="rId7" Type="http://schemas.openxmlformats.org/officeDocument/2006/relationships/image" Target="../media/image16.emf"/><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38.emf"/></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5593" y="219456"/>
            <a:ext cx="7543800" cy="1143000"/>
          </a:xfrm>
        </p:spPr>
        <p:txBody>
          <a:bodyPr>
            <a:normAutofit/>
          </a:bodyPr>
          <a:lstStyle/>
          <a:p>
            <a:pPr algn="ctr"/>
            <a:r>
              <a:rPr lang="en-US" dirty="0"/>
              <a:t>Start Smart 1.0</a:t>
            </a:r>
            <a:endParaRPr lang="en-US" sz="2000" dirty="0"/>
          </a:p>
        </p:txBody>
      </p:sp>
      <p:sp>
        <p:nvSpPr>
          <p:cNvPr id="3" name="Subtitle 2"/>
          <p:cNvSpPr>
            <a:spLocks noGrp="1"/>
          </p:cNvSpPr>
          <p:nvPr>
            <p:ph type="subTitle" idx="1"/>
          </p:nvPr>
        </p:nvSpPr>
        <p:spPr/>
        <p:txBody>
          <a:bodyPr>
            <a:normAutofit fontScale="77500" lnSpcReduction="20000"/>
          </a:bodyPr>
          <a:lstStyle/>
          <a:p>
            <a:r>
              <a:rPr lang="en-US" sz="4800" dirty="0">
                <a:solidFill>
                  <a:schemeClr val="tx1"/>
                </a:solidFill>
              </a:rPr>
              <a:t>4</a:t>
            </a:r>
            <a:r>
              <a:rPr lang="en-US" sz="4800" baseline="30000" dirty="0">
                <a:solidFill>
                  <a:schemeClr val="tx1"/>
                </a:solidFill>
              </a:rPr>
              <a:t>th</a:t>
            </a:r>
            <a:r>
              <a:rPr lang="en-US" sz="4800" dirty="0">
                <a:solidFill>
                  <a:schemeClr val="tx1"/>
                </a:solidFill>
              </a:rPr>
              <a:t> Grade</a:t>
            </a:r>
          </a:p>
          <a:p>
            <a:r>
              <a:rPr lang="en-US" sz="4800" dirty="0">
                <a:solidFill>
                  <a:schemeClr val="tx1"/>
                </a:solidFill>
              </a:rPr>
              <a:t>Lesson 11</a:t>
            </a:r>
          </a:p>
        </p:txBody>
      </p:sp>
      <p:pic>
        <p:nvPicPr>
          <p:cNvPr id="4" name="Picture 3"/>
          <p:cNvPicPr>
            <a:picLocks noChangeAspect="1"/>
          </p:cNvPicPr>
          <p:nvPr/>
        </p:nvPicPr>
        <p:blipFill>
          <a:blip r:embed="rId3"/>
          <a:stretch>
            <a:fillRect/>
          </a:stretch>
        </p:blipFill>
        <p:spPr>
          <a:xfrm>
            <a:off x="7047406" y="4536948"/>
            <a:ext cx="1221987" cy="1192182"/>
          </a:xfrm>
          <a:prstGeom prst="rect">
            <a:avLst/>
          </a:prstGeom>
        </p:spPr>
      </p:pic>
      <p:pic>
        <p:nvPicPr>
          <p:cNvPr id="7" name="Picture 6" descr="Description: LAUSD"/>
          <p:cNvPicPr/>
          <p:nvPr/>
        </p:nvPicPr>
        <p:blipFill>
          <a:blip r:embed="rId4">
            <a:extLst>
              <a:ext uri="{28A0092B-C50C-407E-A947-70E740481C1C}">
                <a14:useLocalDpi xmlns:a14="http://schemas.microsoft.com/office/drawing/2010/main" val="0"/>
              </a:ext>
            </a:extLst>
          </a:blip>
          <a:srcRect/>
          <a:stretch>
            <a:fillRect/>
          </a:stretch>
        </p:blipFill>
        <p:spPr bwMode="auto">
          <a:xfrm>
            <a:off x="3861665" y="4678030"/>
            <a:ext cx="1176216" cy="1143001"/>
          </a:xfrm>
          <a:prstGeom prst="rect">
            <a:avLst/>
          </a:prstGeom>
          <a:noFill/>
          <a:ln>
            <a:noFill/>
          </a:ln>
        </p:spPr>
      </p:pic>
      <p:pic>
        <p:nvPicPr>
          <p:cNvPr id="8" name="Picture 7" descr="A close up of a sign&#10;&#10;Description automatically generated">
            <a:extLst>
              <a:ext uri="{FF2B5EF4-FFF2-40B4-BE49-F238E27FC236}">
                <a16:creationId xmlns:a16="http://schemas.microsoft.com/office/drawing/2014/main" id="{FC9AE988-1A33-DE47-BD83-DA584806ED4F}"/>
              </a:ext>
            </a:extLst>
          </p:cNvPr>
          <p:cNvPicPr>
            <a:picLocks noChangeAspect="1"/>
          </p:cNvPicPr>
          <p:nvPr/>
        </p:nvPicPr>
        <p:blipFill>
          <a:blip r:embed="rId5"/>
          <a:stretch>
            <a:fillRect/>
          </a:stretch>
        </p:blipFill>
        <p:spPr>
          <a:xfrm>
            <a:off x="5137326" y="4608228"/>
            <a:ext cx="1910080" cy="1253490"/>
          </a:xfrm>
          <a:prstGeom prst="rect">
            <a:avLst/>
          </a:prstGeom>
        </p:spPr>
      </p:pic>
      <p:pic>
        <p:nvPicPr>
          <p:cNvPr id="9" name="Picture 8">
            <a:extLst>
              <a:ext uri="{FF2B5EF4-FFF2-40B4-BE49-F238E27FC236}">
                <a16:creationId xmlns:a16="http://schemas.microsoft.com/office/drawing/2014/main" id="{412688B9-FC08-1246-B89E-093DDA541297}"/>
              </a:ext>
            </a:extLst>
          </p:cNvPr>
          <p:cNvPicPr>
            <a:picLocks noChangeAspect="1"/>
          </p:cNvPicPr>
          <p:nvPr/>
        </p:nvPicPr>
        <p:blipFill>
          <a:blip r:embed="rId6"/>
          <a:stretch>
            <a:fillRect/>
          </a:stretch>
        </p:blipFill>
        <p:spPr>
          <a:xfrm>
            <a:off x="3333596" y="1252728"/>
            <a:ext cx="2316308" cy="2997574"/>
          </a:xfrm>
          <a:prstGeom prst="rect">
            <a:avLst/>
          </a:prstGeom>
          <a:solidFill>
            <a:schemeClr val="bg1"/>
          </a:solidFill>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149919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5401479"/>
          </a:xfrm>
          <a:prstGeom prst="rect">
            <a:avLst/>
          </a:prstGeom>
          <a:noFill/>
        </p:spPr>
        <p:txBody>
          <a:bodyPr wrap="square" rtlCol="0">
            <a:spAutoFit/>
          </a:bodyPr>
          <a:lstStyle/>
          <a:p>
            <a:r>
              <a:rPr lang="en-US" sz="1500" b="1" dirty="0"/>
              <a:t>Partner A:</a:t>
            </a:r>
            <a:r>
              <a:rPr lang="en-US" sz="1500" dirty="0"/>
              <a:t> My claim is that we must all help clean the earth. What is your claim? </a:t>
            </a:r>
          </a:p>
          <a:p>
            <a:endParaRPr lang="en-US" sz="1500" dirty="0"/>
          </a:p>
          <a:p>
            <a:r>
              <a:rPr lang="en-US" sz="1500" b="1" dirty="0"/>
              <a:t>Partner A:</a:t>
            </a:r>
            <a:r>
              <a:rPr lang="en-US" sz="1500" dirty="0"/>
              <a:t> I agree with your claim. When helping to clean up the earth, you should work with many people. I see a few people in the visual text.</a:t>
            </a:r>
            <a:br>
              <a:rPr lang="en-US" sz="1500" dirty="0"/>
            </a:br>
            <a:r>
              <a:rPr lang="en-US" sz="1500" dirty="0"/>
              <a:t>They seem to be working together doing the same things. For example, two kids in the front are placing items into the bucket.  What evidence are you using to support your claim? </a:t>
            </a:r>
          </a:p>
          <a:p>
            <a:endParaRPr lang="en-US" sz="1500" b="1" dirty="0"/>
          </a:p>
          <a:p>
            <a:endParaRPr lang="en-US" sz="1500" b="1" dirty="0"/>
          </a:p>
          <a:p>
            <a:r>
              <a:rPr lang="en-US" sz="1500" b="1" dirty="0"/>
              <a:t>Partner A:</a:t>
            </a:r>
            <a:r>
              <a:rPr lang="en-US" sz="1500" dirty="0"/>
              <a:t> I think the teenagers are also working together by wearing white T-shirts that they can use to identify the people in their group. </a:t>
            </a:r>
          </a:p>
          <a:p>
            <a:endParaRPr lang="en-US" sz="1500" dirty="0"/>
          </a:p>
          <a:p>
            <a:r>
              <a:rPr lang="en-US" sz="1500" b="1" dirty="0"/>
              <a:t>Partner A:</a:t>
            </a:r>
            <a:r>
              <a:rPr lang="en-US" sz="1500" dirty="0"/>
              <a:t> I think we need to help our Earth by cleaning it up with others. Can we come to a consensus? </a:t>
            </a:r>
          </a:p>
          <a:p>
            <a:endParaRPr lang="en-US" sz="1500" dirty="0"/>
          </a:p>
        </p:txBody>
      </p:sp>
      <p:sp>
        <p:nvSpPr>
          <p:cNvPr id="5" name="TextBox 4"/>
          <p:cNvSpPr txBox="1"/>
          <p:nvPr/>
        </p:nvSpPr>
        <p:spPr>
          <a:xfrm>
            <a:off x="4591715" y="1052160"/>
            <a:ext cx="3619308" cy="5262979"/>
          </a:xfrm>
          <a:prstGeom prst="rect">
            <a:avLst/>
          </a:prstGeom>
          <a:noFill/>
        </p:spPr>
        <p:txBody>
          <a:bodyPr wrap="square" rtlCol="0">
            <a:spAutoFit/>
          </a:bodyPr>
          <a:lstStyle/>
          <a:p>
            <a:r>
              <a:rPr lang="en-US" sz="1400" b="1" dirty="0"/>
              <a:t>Partner B:</a:t>
            </a:r>
            <a:r>
              <a:rPr lang="en-US" sz="1400" dirty="0"/>
              <a:t> My claim is that an environmental clean-up requires a lot of people working together. How can you support your claim with evidence? </a:t>
            </a:r>
          </a:p>
          <a:p>
            <a:endParaRPr lang="en-US" sz="1400" b="1" dirty="0"/>
          </a:p>
          <a:p>
            <a:r>
              <a:rPr lang="en-US" sz="1400" b="1" dirty="0"/>
              <a:t>Partner B: </a:t>
            </a:r>
            <a:r>
              <a:rPr lang="en-US" sz="1400" dirty="0"/>
              <a:t>I notice all the teenagers are wearing gloves and face masks. They also</a:t>
            </a:r>
            <a:r>
              <a:rPr lang="en-US" sz="1400" b="1" dirty="0"/>
              <a:t> </a:t>
            </a:r>
            <a:r>
              <a:rPr lang="en-US" sz="1400" dirty="0"/>
              <a:t>have rakes and containers in which to place the trash they are picking</a:t>
            </a:r>
            <a:br>
              <a:rPr lang="en-US" sz="1400" dirty="0"/>
            </a:br>
            <a:r>
              <a:rPr lang="en-US" sz="1400" dirty="0"/>
              <a:t>up. I think they worked together to bring tools they can use to clean up the field. What other evidence from the visual text supports your claim? </a:t>
            </a:r>
          </a:p>
          <a:p>
            <a:endParaRPr lang="en-US" sz="1400" b="1" dirty="0"/>
          </a:p>
          <a:p>
            <a:r>
              <a:rPr lang="en-US" sz="1400" b="1" dirty="0"/>
              <a:t>Partner B:</a:t>
            </a:r>
            <a:r>
              <a:rPr lang="en-US" sz="1400" dirty="0"/>
              <a:t> I think this group of teenagers are working together so they can work faster and clean up a bigger area. How can we come to a consensus? </a:t>
            </a:r>
          </a:p>
          <a:p>
            <a:endParaRPr lang="en-US" sz="1400" dirty="0"/>
          </a:p>
          <a:p>
            <a:r>
              <a:rPr lang="en-US" sz="1400" b="1" dirty="0"/>
              <a:t>Partner B</a:t>
            </a:r>
            <a:r>
              <a:rPr lang="en-US" sz="1400" dirty="0"/>
              <a:t>: The important idea we came to a consensus on is that in order to clean up the earth you have to work together with others to make significant changes. </a:t>
            </a:r>
          </a:p>
          <a:p>
            <a:endParaRPr lang="en-US" sz="14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4922"/>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1027367"/>
            <a:ext cx="948679" cy="957629"/>
          </a:xfrm>
          <a:prstGeom prst="rect">
            <a:avLst/>
          </a:prstGeom>
        </p:spPr>
      </p:pic>
      <p:cxnSp>
        <p:nvCxnSpPr>
          <p:cNvPr id="20" name="Straight Connector 19"/>
          <p:cNvCxnSpPr>
            <a:cxnSpLocks/>
          </p:cNvCxnSpPr>
          <p:nvPr/>
        </p:nvCxnSpPr>
        <p:spPr>
          <a:xfrm>
            <a:off x="4515515" y="984188"/>
            <a:ext cx="0" cy="533095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65752" y="130600"/>
            <a:ext cx="8899525" cy="927100"/>
          </a:xfrm>
        </p:spPr>
        <p:txBody>
          <a:bodyPr>
            <a:normAutofit fontScale="90000"/>
          </a:bodyPr>
          <a:lstStyle/>
          <a:p>
            <a:pPr algn="ctr"/>
            <a:r>
              <a:rPr lang="en-US" sz="2800" b="1" u="sng" dirty="0">
                <a:solidFill>
                  <a:schemeClr val="tx1"/>
                </a:solidFill>
              </a:rPr>
              <a:t>Visual Text </a:t>
            </a:r>
            <a:r>
              <a:rPr lang="en-US" sz="2800" b="1" dirty="0">
                <a:solidFill>
                  <a:schemeClr val="tx1"/>
                </a:solidFill>
              </a:rPr>
              <a:t>Model</a:t>
            </a:r>
            <a:br>
              <a:rPr lang="en-US" sz="2800" dirty="0">
                <a:solidFill>
                  <a:schemeClr val="tx1"/>
                </a:solidFill>
              </a:rPr>
            </a:br>
            <a:r>
              <a:rPr lang="en-US" sz="2800" b="1" dirty="0">
                <a:solidFill>
                  <a:schemeClr val="tx1"/>
                </a:solidFill>
              </a:rPr>
              <a:t>What is an important idea from this text?  Start by stating your claim.  Support your claim and come to a consensus.  </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378270"/>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3" y="3822156"/>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3" y="5068647"/>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76" y="2108522"/>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76" y="3821388"/>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11" y="5044372"/>
            <a:ext cx="1199599" cy="1048469"/>
          </a:xfrm>
          <a:prstGeom prst="rect">
            <a:avLst/>
          </a:prstGeom>
        </p:spPr>
      </p:pic>
    </p:spTree>
    <p:extLst>
      <p:ext uri="{BB962C8B-B14F-4D97-AF65-F5344CB8AC3E}">
        <p14:creationId xmlns:p14="http://schemas.microsoft.com/office/powerpoint/2010/main" val="2167464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
            <a:extLst>
              <a:ext uri="{FF2B5EF4-FFF2-40B4-BE49-F238E27FC236}">
                <a16:creationId xmlns:a16="http://schemas.microsoft.com/office/drawing/2014/main" id="{4B0AAAFB-4695-0247-862A-E69774ECB8D7}"/>
              </a:ext>
            </a:extLst>
          </p:cNvPr>
          <p:cNvPicPr>
            <a:picLocks noChangeAspect="1"/>
          </p:cNvPicPr>
          <p:nvPr/>
        </p:nvPicPr>
        <p:blipFill>
          <a:blip r:embed="rId2">
            <a:extLst>
              <a:ext uri="{28A0092B-C50C-407E-A947-70E740481C1C}">
                <a14:useLocalDpi xmlns:a14="http://schemas.microsoft.com/office/drawing/2010/main" val="0"/>
              </a:ext>
            </a:extLst>
          </a:blip>
          <a:srcRect l="3700" t="11067" r="6044" b="17174"/>
          <a:stretch>
            <a:fillRect/>
          </a:stretch>
        </p:blipFill>
        <p:spPr>
          <a:xfrm>
            <a:off x="1446395" y="482288"/>
            <a:ext cx="6123638" cy="5421313"/>
          </a:xfrm>
          <a:prstGeom prst="rect">
            <a:avLst/>
          </a:prstGeom>
          <a:ln w="57150">
            <a:solidFill>
              <a:srgbClr val="7030A0"/>
            </a:solidFill>
            <a:miter lim="800000"/>
            <a:headEnd/>
            <a:tailEnd/>
          </a:ln>
        </p:spPr>
      </p:pic>
    </p:spTree>
    <p:extLst>
      <p:ext uri="{BB962C8B-B14F-4D97-AF65-F5344CB8AC3E}">
        <p14:creationId xmlns:p14="http://schemas.microsoft.com/office/powerpoint/2010/main" val="8108292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5180" y="949088"/>
            <a:ext cx="3079377" cy="2215991"/>
          </a:xfrm>
          <a:prstGeom prst="rect">
            <a:avLst/>
          </a:prstGeom>
          <a:noFill/>
        </p:spPr>
        <p:txBody>
          <a:bodyPr wrap="square" rtlCol="0">
            <a:spAutoFit/>
          </a:bodyPr>
          <a:lstStyle/>
          <a:p>
            <a:pPr algn="ctr"/>
            <a:r>
              <a:rPr lang="en-US" sz="2400" b="1" dirty="0"/>
              <a:t>Listen to the Non-Model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547" y="2057084"/>
            <a:ext cx="1445364" cy="1648785"/>
          </a:xfrm>
          <a:prstGeom prst="rect">
            <a:avLst/>
          </a:prstGeom>
        </p:spPr>
      </p:pic>
      <p:sp>
        <p:nvSpPr>
          <p:cNvPr id="8" name="Rectangle 7"/>
          <p:cNvSpPr/>
          <p:nvPr/>
        </p:nvSpPr>
        <p:spPr>
          <a:xfrm>
            <a:off x="267032" y="3705869"/>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7" name="Picture 6">
            <a:extLst>
              <a:ext uri="{FF2B5EF4-FFF2-40B4-BE49-F238E27FC236}">
                <a16:creationId xmlns:a16="http://schemas.microsoft.com/office/drawing/2014/main" id="{CF526390-B892-674D-AD69-7B815F41095C}"/>
              </a:ext>
            </a:extLst>
          </p:cNvPr>
          <p:cNvPicPr>
            <a:picLocks noChangeAspect="1"/>
          </p:cNvPicPr>
          <p:nvPr/>
        </p:nvPicPr>
        <p:blipFill rotWithShape="1">
          <a:blip r:embed="rId6"/>
          <a:srcRect l="3551" t="896" r="1717" b="1266"/>
          <a:stretch/>
        </p:blipFill>
        <p:spPr>
          <a:xfrm rot="5400000">
            <a:off x="3918769" y="637823"/>
            <a:ext cx="4507723" cy="5639998"/>
          </a:xfrm>
          <a:prstGeom prst="rect">
            <a:avLst/>
          </a:prstGeom>
          <a:ln w="57150">
            <a:solidFill>
              <a:schemeClr val="tx1"/>
            </a:solidFill>
          </a:ln>
        </p:spPr>
      </p:pic>
      <p:pic>
        <p:nvPicPr>
          <p:cNvPr id="2" name="Online Media 1" descr="Recorded Sound">
            <a:hlinkClick r:id="" action="ppaction://media"/>
            <a:extLst>
              <a:ext uri="{FF2B5EF4-FFF2-40B4-BE49-F238E27FC236}">
                <a16:creationId xmlns:a16="http://schemas.microsoft.com/office/drawing/2014/main" id="{91571841-A056-2E4E-BAC4-36768192452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18400" y="136288"/>
            <a:ext cx="812800" cy="812800"/>
          </a:xfrm>
          <a:prstGeom prst="rect">
            <a:avLst/>
          </a:prstGeom>
          <a:ln>
            <a:solidFill>
              <a:schemeClr val="accent1"/>
            </a:solidFill>
          </a:ln>
        </p:spPr>
      </p:pic>
    </p:spTree>
    <p:extLst>
      <p:ext uri="{BB962C8B-B14F-4D97-AF65-F5344CB8AC3E}">
        <p14:creationId xmlns:p14="http://schemas.microsoft.com/office/powerpoint/2010/main" val="278784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42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4909036"/>
          </a:xfrm>
          <a:prstGeom prst="rect">
            <a:avLst/>
          </a:prstGeom>
          <a:noFill/>
        </p:spPr>
        <p:txBody>
          <a:bodyPr wrap="square" rtlCol="0">
            <a:spAutoFit/>
          </a:bodyPr>
          <a:lstStyle/>
          <a:p>
            <a:endParaRPr lang="en-US" sz="1700" b="1" dirty="0"/>
          </a:p>
          <a:p>
            <a:r>
              <a:rPr lang="en-US" sz="1700" b="1" dirty="0"/>
              <a:t>Partner A: </a:t>
            </a:r>
            <a:r>
              <a:rPr lang="en-US" dirty="0"/>
              <a:t>I think the kids are cleaning the environment. </a:t>
            </a:r>
            <a:endParaRPr lang="en-US" sz="1600" dirty="0"/>
          </a:p>
          <a:p>
            <a:endParaRPr lang="en-US" sz="1700" dirty="0"/>
          </a:p>
          <a:p>
            <a:endParaRPr lang="en-US" sz="1700" dirty="0"/>
          </a:p>
          <a:p>
            <a:r>
              <a:rPr lang="en-US" sz="1700" b="1" dirty="0"/>
              <a:t>Partner A:</a:t>
            </a:r>
            <a:r>
              <a:rPr lang="en-US" dirty="0"/>
              <a:t> When you pick up trash you feel better because the earth is cleaner. </a:t>
            </a:r>
            <a:endParaRPr lang="en-US" sz="1600" dirty="0"/>
          </a:p>
          <a:p>
            <a:endParaRPr lang="en-US" sz="1700" b="1" dirty="0"/>
          </a:p>
          <a:p>
            <a:endParaRPr lang="en-US" sz="1700" b="1" dirty="0"/>
          </a:p>
          <a:p>
            <a:endParaRPr lang="en-US" sz="1700" b="1" dirty="0"/>
          </a:p>
          <a:p>
            <a:endParaRPr lang="en-US" sz="1700" b="1" dirty="0"/>
          </a:p>
          <a:p>
            <a:r>
              <a:rPr lang="en-US" sz="1700" b="1" dirty="0"/>
              <a:t>Partner A:</a:t>
            </a:r>
            <a:r>
              <a:rPr lang="en-US" dirty="0"/>
              <a:t> My brother helps me clean up too. </a:t>
            </a:r>
            <a:endParaRPr lang="en-US" sz="1600" dirty="0"/>
          </a:p>
          <a:p>
            <a:endParaRPr lang="en-US" sz="1700" dirty="0"/>
          </a:p>
          <a:p>
            <a:endParaRPr lang="en-US" sz="1700" b="1" dirty="0"/>
          </a:p>
          <a:p>
            <a:endParaRPr lang="en-US" sz="1700" b="1" dirty="0"/>
          </a:p>
          <a:p>
            <a:r>
              <a:rPr lang="en-US" sz="1700" b="1" dirty="0"/>
              <a:t>Partner A: </a:t>
            </a:r>
            <a:r>
              <a:rPr lang="en-US" sz="1700" dirty="0"/>
              <a:t>No turn taken</a:t>
            </a:r>
          </a:p>
        </p:txBody>
      </p:sp>
      <p:sp>
        <p:nvSpPr>
          <p:cNvPr id="5" name="TextBox 4"/>
          <p:cNvSpPr txBox="1"/>
          <p:nvPr/>
        </p:nvSpPr>
        <p:spPr>
          <a:xfrm>
            <a:off x="4591715" y="1052160"/>
            <a:ext cx="3619308" cy="5155257"/>
          </a:xfrm>
          <a:prstGeom prst="rect">
            <a:avLst/>
          </a:prstGeom>
          <a:noFill/>
        </p:spPr>
        <p:txBody>
          <a:bodyPr wrap="square" rtlCol="0">
            <a:spAutoFit/>
          </a:bodyPr>
          <a:lstStyle/>
          <a:p>
            <a:endParaRPr lang="en-US" sz="1700" b="1" dirty="0"/>
          </a:p>
          <a:p>
            <a:r>
              <a:rPr lang="en-US" sz="1700" b="1" dirty="0"/>
              <a:t>Partner B: </a:t>
            </a:r>
            <a:r>
              <a:rPr lang="en-US" dirty="0"/>
              <a:t>I think the same as you. Tell me more about your claim</a:t>
            </a:r>
            <a:r>
              <a:rPr lang="en-US" b="1" dirty="0"/>
              <a:t>. </a:t>
            </a:r>
            <a:endParaRPr lang="en-US" sz="1600" dirty="0"/>
          </a:p>
          <a:p>
            <a:endParaRPr lang="en-US" sz="1700" b="1" dirty="0"/>
          </a:p>
          <a:p>
            <a:endParaRPr lang="en-US" sz="1700" b="1" dirty="0"/>
          </a:p>
          <a:p>
            <a:r>
              <a:rPr lang="en-US" sz="1700" b="1" dirty="0"/>
              <a:t>Partner B: </a:t>
            </a:r>
            <a:r>
              <a:rPr lang="en-US" dirty="0"/>
              <a:t>My mom loves it when I clean the house. </a:t>
            </a:r>
            <a:endParaRPr lang="en-US" sz="1600" dirty="0"/>
          </a:p>
          <a:p>
            <a:endParaRPr lang="en-US" sz="1700" dirty="0"/>
          </a:p>
          <a:p>
            <a:endParaRPr lang="en-US" sz="1700" dirty="0"/>
          </a:p>
          <a:p>
            <a:endParaRPr lang="en-US" sz="1700" dirty="0"/>
          </a:p>
          <a:p>
            <a:endParaRPr lang="en-US" sz="1700" b="1" dirty="0"/>
          </a:p>
          <a:p>
            <a:r>
              <a:rPr lang="en-US" sz="1700" b="1" dirty="0"/>
              <a:t>Partner B:</a:t>
            </a:r>
            <a:r>
              <a:rPr lang="en-US" dirty="0"/>
              <a:t> We use a bucket to clean up. </a:t>
            </a:r>
            <a:br>
              <a:rPr lang="en-US" dirty="0"/>
            </a:br>
            <a:endParaRPr lang="en-US" sz="1600" dirty="0"/>
          </a:p>
          <a:p>
            <a:endParaRPr lang="en-US" sz="1700" dirty="0"/>
          </a:p>
          <a:p>
            <a:endParaRPr lang="en-US" sz="1700" dirty="0"/>
          </a:p>
          <a:p>
            <a:endParaRPr lang="en-US" sz="1700" dirty="0"/>
          </a:p>
          <a:p>
            <a:r>
              <a:rPr lang="en-US" sz="1700" b="1" dirty="0"/>
              <a:t>Partner B</a:t>
            </a:r>
            <a:r>
              <a:rPr lang="en-US" sz="1700" dirty="0"/>
              <a:t>: No turn taken</a:t>
            </a:r>
            <a:endParaRPr lang="en-US" sz="19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27614"/>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4" y="1034818"/>
            <a:ext cx="948679" cy="957629"/>
          </a:xfrm>
          <a:prstGeom prst="rect">
            <a:avLst/>
          </a:prstGeom>
        </p:spPr>
      </p:pic>
      <p:cxnSp>
        <p:nvCxnSpPr>
          <p:cNvPr id="20" name="Straight Connector 19"/>
          <p:cNvCxnSpPr>
            <a:cxnSpLocks/>
          </p:cNvCxnSpPr>
          <p:nvPr/>
        </p:nvCxnSpPr>
        <p:spPr>
          <a:xfrm>
            <a:off x="4530755" y="1183600"/>
            <a:ext cx="0" cy="502381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207992" y="95231"/>
            <a:ext cx="8645525" cy="1001713"/>
          </a:xfrm>
        </p:spPr>
        <p:txBody>
          <a:bodyPr>
            <a:normAutofit fontScale="90000"/>
          </a:bodyPr>
          <a:lstStyle/>
          <a:p>
            <a:pPr algn="ctr"/>
            <a:r>
              <a:rPr lang="en-US" sz="2800" b="1" u="sng" dirty="0">
                <a:solidFill>
                  <a:schemeClr val="tx1"/>
                </a:solidFill>
              </a:rPr>
              <a:t>Visual Text </a:t>
            </a:r>
            <a:r>
              <a:rPr lang="en-US" sz="2800" b="1" dirty="0">
                <a:solidFill>
                  <a:schemeClr val="tx1"/>
                </a:solidFill>
              </a:rPr>
              <a:t>Non- Model</a:t>
            </a:r>
            <a:br>
              <a:rPr lang="en-US" sz="2800" dirty="0">
                <a:solidFill>
                  <a:schemeClr val="tx1"/>
                </a:solidFill>
              </a:rPr>
            </a:br>
            <a:r>
              <a:rPr lang="en-US" sz="2800" b="1" dirty="0">
                <a:solidFill>
                  <a:schemeClr val="tx1"/>
                </a:solidFill>
              </a:rPr>
              <a:t> What is an important idea from this text?  Start by stating your claim.  Support your claim and come to a consensus. </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3" y="2256421"/>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2" y="3645576"/>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2373" y="5155485"/>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11566"/>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3645576"/>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5064645"/>
            <a:ext cx="1199599" cy="1048469"/>
          </a:xfrm>
          <a:prstGeom prst="rect">
            <a:avLst/>
          </a:prstGeom>
        </p:spPr>
      </p:pic>
    </p:spTree>
    <p:extLst>
      <p:ext uri="{BB962C8B-B14F-4D97-AF65-F5344CB8AC3E}">
        <p14:creationId xmlns:p14="http://schemas.microsoft.com/office/powerpoint/2010/main" val="915745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15083" y="2326572"/>
            <a:ext cx="4848924" cy="3877985"/>
          </a:xfrm>
          <a:prstGeom prst="rect">
            <a:avLst/>
          </a:prstGeom>
          <a:noFill/>
        </p:spPr>
        <p:txBody>
          <a:bodyPr wrap="square" rtlCol="0">
            <a:spAutoFit/>
          </a:bodyPr>
          <a:lstStyle/>
          <a:p>
            <a:pPr marL="214313" indent="-214313">
              <a:buFont typeface="Arial" charset="0"/>
              <a:buChar char="•"/>
            </a:pPr>
            <a:endParaRPr lang="en-US" sz="600" dirty="0"/>
          </a:p>
          <a:p>
            <a:r>
              <a:rPr lang="en-US" sz="2000" dirty="0"/>
              <a:t>Rules of the game: </a:t>
            </a:r>
          </a:p>
          <a:p>
            <a:pPr marL="214313" indent="-214313">
              <a:buFont typeface="Arial" charset="0"/>
              <a:buChar char="•"/>
            </a:pPr>
            <a:endParaRPr lang="en-US" sz="2000" dirty="0"/>
          </a:p>
          <a:p>
            <a:pPr marL="342900" indent="-342900">
              <a:buFont typeface="+mj-lt"/>
              <a:buAutoNum type="arabicPeriod"/>
            </a:pPr>
            <a:r>
              <a:rPr lang="en-US" sz="2000" dirty="0"/>
              <a:t>Each of you needs 1 CREATE, 1 CLARIFY, 1 FORTIFY, and 2 NEGOTIATE cards</a:t>
            </a:r>
          </a:p>
          <a:p>
            <a:pPr marL="342900" indent="-342900">
              <a:buFont typeface="+mj-lt"/>
              <a:buAutoNum type="arabicPeriod"/>
            </a:pPr>
            <a:endParaRPr lang="en-US" sz="2000" dirty="0"/>
          </a:p>
          <a:p>
            <a:pPr marL="342900" indent="-342900">
              <a:buFont typeface="+mj-lt"/>
              <a:buAutoNum type="arabicPeriod"/>
            </a:pPr>
            <a:r>
              <a:rPr lang="en-US" sz="2000" dirty="0"/>
              <a:t>Each of you will play one card as you share an idea.  You will continue taking turns until all cards are placed in the middle.</a:t>
            </a:r>
          </a:p>
          <a:p>
            <a:pPr marL="342900" indent="-342900">
              <a:buFont typeface="+mj-lt"/>
              <a:buAutoNum type="arabicPeriod"/>
            </a:pPr>
            <a:endParaRPr lang="en-US" sz="2000" dirty="0"/>
          </a:p>
          <a:p>
            <a:pPr marL="342900" indent="-342900">
              <a:buFont typeface="+mj-lt"/>
              <a:buAutoNum type="arabicPeriod"/>
            </a:pPr>
            <a:r>
              <a:rPr lang="en-US" sz="2000" dirty="0"/>
              <a:t>If you’re done early repeat the process for an additional round.</a:t>
            </a:r>
          </a:p>
        </p:txBody>
      </p:sp>
      <p:pic>
        <p:nvPicPr>
          <p:cNvPr id="8" name="Content Placeholder 8"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4007" y="2870062"/>
            <a:ext cx="1604208" cy="2093955"/>
          </a:xfrm>
          <a:prstGeom prst="rect">
            <a:avLst/>
          </a:prstGeom>
          <a:ln w="12700">
            <a:solidFill>
              <a:schemeClr val="tx1"/>
            </a:solidFill>
          </a:ln>
        </p:spPr>
      </p:pic>
      <p:pic>
        <p:nvPicPr>
          <p:cNvPr id="10" name="Content Placeholder 10" descr="Screen Shot 2016-03-16 at 2.54.0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1743" y="2870062"/>
            <a:ext cx="1672397" cy="2078616"/>
          </a:xfrm>
          <a:prstGeom prst="rect">
            <a:avLst/>
          </a:prstGeom>
          <a:ln w="12700">
            <a:solidFill>
              <a:schemeClr val="tx1"/>
            </a:solidFill>
          </a:ln>
        </p:spPr>
      </p:pic>
      <p:sp>
        <p:nvSpPr>
          <p:cNvPr id="13" name="TextBox 12"/>
          <p:cNvSpPr txBox="1"/>
          <p:nvPr/>
        </p:nvSpPr>
        <p:spPr>
          <a:xfrm>
            <a:off x="5364007" y="1090750"/>
            <a:ext cx="3416252" cy="1585049"/>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b="1" u="sng" dirty="0"/>
              <a:t>PROMPT: </a:t>
            </a:r>
          </a:p>
          <a:p>
            <a:pPr algn="ctr"/>
            <a:r>
              <a:rPr lang="en-US" sz="1900" dirty="0"/>
              <a:t>What is an important idea from this text?  Start by stating your claim.  Support your claim and come to a consensus.</a:t>
            </a:r>
          </a:p>
        </p:txBody>
      </p:sp>
      <p:sp>
        <p:nvSpPr>
          <p:cNvPr id="3" name="Rectangle 2"/>
          <p:cNvSpPr/>
          <p:nvPr/>
        </p:nvSpPr>
        <p:spPr>
          <a:xfrm>
            <a:off x="5364007" y="4901222"/>
            <a:ext cx="3503661" cy="1461939"/>
          </a:xfrm>
          <a:prstGeom prst="rect">
            <a:avLst/>
          </a:prstGeom>
        </p:spPr>
        <p:txBody>
          <a:bodyPr wrap="square">
            <a:spAutoFit/>
          </a:bodyPr>
          <a:lstStyle/>
          <a:p>
            <a:pPr marL="214313" indent="-214313">
              <a:buFont typeface="Arial" charset="0"/>
              <a:buChar char="•"/>
            </a:pPr>
            <a:endParaRPr lang="en-US" sz="900" dirty="0"/>
          </a:p>
          <a:p>
            <a:r>
              <a:rPr lang="en-US" sz="2000" dirty="0"/>
              <a:t>Remember to use the </a:t>
            </a:r>
            <a:r>
              <a:rPr lang="en-US" sz="2000" b="1" u="sng" dirty="0"/>
              <a:t>Constructive Conversation Norms</a:t>
            </a:r>
            <a:r>
              <a:rPr lang="en-US" sz="2000" dirty="0"/>
              <a:t> and </a:t>
            </a:r>
            <a:r>
              <a:rPr lang="en-US" sz="2000" b="1" u="sng" dirty="0"/>
              <a:t>Skills</a:t>
            </a:r>
            <a:r>
              <a:rPr lang="en-US" sz="2000" dirty="0"/>
              <a:t> as you play the game.</a:t>
            </a:r>
          </a:p>
        </p:txBody>
      </p:sp>
      <p:sp>
        <p:nvSpPr>
          <p:cNvPr id="11" name="Title 10"/>
          <p:cNvSpPr>
            <a:spLocks noGrp="1"/>
          </p:cNvSpPr>
          <p:nvPr>
            <p:ph type="title" idx="4294967295"/>
          </p:nvPr>
        </p:nvSpPr>
        <p:spPr>
          <a:xfrm>
            <a:off x="1812925" y="203200"/>
            <a:ext cx="7331075" cy="1000125"/>
          </a:xfrm>
        </p:spPr>
        <p:txBody>
          <a:bodyPr>
            <a:normAutofit fontScale="90000"/>
          </a:bodyPr>
          <a:lstStyle/>
          <a:p>
            <a:r>
              <a:rPr lang="en-US" b="1" dirty="0">
                <a:solidFill>
                  <a:schemeClr val="tx1"/>
                </a:solidFill>
              </a:rPr>
              <a:t>Constructive Conversation Game</a:t>
            </a: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146" y="533824"/>
            <a:ext cx="980572" cy="1095414"/>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Content Placeholder 3">
            <a:extLst>
              <a:ext uri="{FF2B5EF4-FFF2-40B4-BE49-F238E27FC236}">
                <a16:creationId xmlns:a16="http://schemas.microsoft.com/office/drawing/2014/main" id="{B3EDA727-173B-1B4F-BDF6-04AA4471D283}"/>
              </a:ext>
            </a:extLst>
          </p:cNvPr>
          <p:cNvPicPr>
            <a:picLocks noChangeAspect="1"/>
          </p:cNvPicPr>
          <p:nvPr/>
        </p:nvPicPr>
        <p:blipFill rotWithShape="1">
          <a:blip r:embed="rId6">
            <a:extLst>
              <a:ext uri="{28A0092B-C50C-407E-A947-70E740481C1C}">
                <a14:useLocalDpi xmlns:a14="http://schemas.microsoft.com/office/drawing/2010/main" val="0"/>
              </a:ext>
            </a:extLst>
          </a:blip>
          <a:srcRect l="1" r="49140" b="48702"/>
          <a:stretch/>
        </p:blipFill>
        <p:spPr>
          <a:xfrm>
            <a:off x="1945965" y="1176863"/>
            <a:ext cx="930069" cy="724894"/>
          </a:xfrm>
          <a:prstGeom prst="rect">
            <a:avLst/>
          </a:prstGeom>
          <a:ln>
            <a:solidFill>
              <a:schemeClr val="tx1"/>
            </a:solidFill>
          </a:ln>
        </p:spPr>
      </p:pic>
      <p:pic>
        <p:nvPicPr>
          <p:cNvPr id="15" name="Picture 14">
            <a:extLst>
              <a:ext uri="{FF2B5EF4-FFF2-40B4-BE49-F238E27FC236}">
                <a16:creationId xmlns:a16="http://schemas.microsoft.com/office/drawing/2014/main" id="{4DE54CB6-DAC7-5745-BC64-5B8F9C961234}"/>
              </a:ext>
            </a:extLst>
          </p:cNvPr>
          <p:cNvPicPr>
            <a:picLocks noChangeAspect="1"/>
          </p:cNvPicPr>
          <p:nvPr/>
        </p:nvPicPr>
        <p:blipFill rotWithShape="1">
          <a:blip r:embed="rId7"/>
          <a:srcRect l="50346" t="50297" b="1"/>
          <a:stretch/>
        </p:blipFill>
        <p:spPr>
          <a:xfrm>
            <a:off x="2278029" y="1476276"/>
            <a:ext cx="937176" cy="724894"/>
          </a:xfrm>
          <a:prstGeom prst="rect">
            <a:avLst/>
          </a:prstGeom>
          <a:solidFill>
            <a:schemeClr val="bg1"/>
          </a:solidFill>
          <a:ln>
            <a:solidFill>
              <a:schemeClr val="tx1"/>
            </a:solidFill>
          </a:ln>
        </p:spPr>
      </p:pic>
      <p:pic>
        <p:nvPicPr>
          <p:cNvPr id="16" name="Picture 15">
            <a:extLst>
              <a:ext uri="{FF2B5EF4-FFF2-40B4-BE49-F238E27FC236}">
                <a16:creationId xmlns:a16="http://schemas.microsoft.com/office/drawing/2014/main" id="{331E2D37-76E5-9F4F-B443-F28A74BEF4D0}"/>
              </a:ext>
            </a:extLst>
          </p:cNvPr>
          <p:cNvPicPr>
            <a:picLocks noChangeAspect="1"/>
          </p:cNvPicPr>
          <p:nvPr/>
        </p:nvPicPr>
        <p:blipFill rotWithShape="1">
          <a:blip r:embed="rId8"/>
          <a:srcRect r="50353" b="50752"/>
          <a:stretch/>
        </p:blipFill>
        <p:spPr>
          <a:xfrm rot="5400000">
            <a:off x="2879298" y="1690143"/>
            <a:ext cx="730434" cy="937177"/>
          </a:xfrm>
          <a:prstGeom prst="rect">
            <a:avLst/>
          </a:prstGeom>
          <a:ln>
            <a:solidFill>
              <a:schemeClr val="tx1"/>
            </a:solidFill>
          </a:ln>
        </p:spPr>
      </p:pic>
      <p:pic>
        <p:nvPicPr>
          <p:cNvPr id="17" name="Picture 16">
            <a:extLst>
              <a:ext uri="{FF2B5EF4-FFF2-40B4-BE49-F238E27FC236}">
                <a16:creationId xmlns:a16="http://schemas.microsoft.com/office/drawing/2014/main" id="{6FA7993D-8AD8-4143-A940-44AF8235F01E}"/>
              </a:ext>
            </a:extLst>
          </p:cNvPr>
          <p:cNvPicPr>
            <a:picLocks noChangeAspect="1"/>
          </p:cNvPicPr>
          <p:nvPr/>
        </p:nvPicPr>
        <p:blipFill rotWithShape="1">
          <a:blip r:embed="rId9"/>
          <a:srcRect l="6301" t="11530" r="50860" b="53177"/>
          <a:stretch/>
        </p:blipFill>
        <p:spPr>
          <a:xfrm rot="5400000">
            <a:off x="3941468" y="1128152"/>
            <a:ext cx="721718" cy="933069"/>
          </a:xfrm>
          <a:prstGeom prst="rect">
            <a:avLst/>
          </a:prstGeom>
          <a:solidFill>
            <a:schemeClr val="bg1"/>
          </a:solidFill>
          <a:ln>
            <a:solidFill>
              <a:schemeClr val="tx1"/>
            </a:solidFill>
          </a:ln>
        </p:spPr>
      </p:pic>
      <p:pic>
        <p:nvPicPr>
          <p:cNvPr id="19" name="Picture 18">
            <a:extLst>
              <a:ext uri="{FF2B5EF4-FFF2-40B4-BE49-F238E27FC236}">
                <a16:creationId xmlns:a16="http://schemas.microsoft.com/office/drawing/2014/main" id="{BE396361-07ED-944C-B1A1-6BFAF2657D4D}"/>
              </a:ext>
            </a:extLst>
          </p:cNvPr>
          <p:cNvPicPr>
            <a:picLocks noChangeAspect="1"/>
          </p:cNvPicPr>
          <p:nvPr/>
        </p:nvPicPr>
        <p:blipFill rotWithShape="1">
          <a:blip r:embed="rId9"/>
          <a:srcRect l="6301" t="11530" r="50860" b="53177"/>
          <a:stretch/>
        </p:blipFill>
        <p:spPr>
          <a:xfrm rot="5400000">
            <a:off x="4251226" y="1557792"/>
            <a:ext cx="721718" cy="933069"/>
          </a:xfrm>
          <a:prstGeom prst="rect">
            <a:avLst/>
          </a:prstGeom>
          <a:solidFill>
            <a:schemeClr val="bg1"/>
          </a:solidFill>
          <a:ln>
            <a:solidFill>
              <a:schemeClr val="tx1"/>
            </a:solidFill>
          </a:ln>
        </p:spPr>
      </p:pic>
    </p:spTree>
    <p:extLst>
      <p:ext uri="{BB962C8B-B14F-4D97-AF65-F5344CB8AC3E}">
        <p14:creationId xmlns:p14="http://schemas.microsoft.com/office/powerpoint/2010/main" val="3803167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dissolv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dissolve">
                                      <p:cBhvr>
                                        <p:cTn id="12" dur="500"/>
                                        <p:tgtEl>
                                          <p:spTgt spid="5">
                                            <p:txEl>
                                              <p:pRg st="3" end="3"/>
                                            </p:txEl>
                                          </p:spTgt>
                                        </p:tgtEl>
                                      </p:cBhvr>
                                    </p:animEffec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dissolve">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5">
                                            <p:txEl>
                                              <p:pRg st="7" end="7"/>
                                            </p:txEl>
                                          </p:spTgt>
                                        </p:tgtEl>
                                        <p:attrNameLst>
                                          <p:attrName>style.visibility</p:attrName>
                                        </p:attrNameLst>
                                      </p:cBhvr>
                                      <p:to>
                                        <p:strVal val="visible"/>
                                      </p:to>
                                    </p:set>
                                    <p:animEffect transition="in" filter="dissolve">
                                      <p:cBhvr>
                                        <p:cTn id="32" dur="500"/>
                                        <p:tgtEl>
                                          <p:spTgt spid="5">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
                                            <p:txEl>
                                              <p:pRg st="1" end="1"/>
                                            </p:txEl>
                                          </p:spTgt>
                                        </p:tgtEl>
                                        <p:attrNameLst>
                                          <p:attrName>style.visibility</p:attrName>
                                        </p:attrNameLst>
                                      </p:cBhvr>
                                      <p:to>
                                        <p:strVal val="visible"/>
                                      </p:to>
                                    </p:set>
                                  </p:childTnLst>
                                </p:cTn>
                              </p:par>
                              <p:par>
                                <p:cTn id="39" presetID="9"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dissolve">
                                      <p:cBhvr>
                                        <p:cTn id="41" dur="500"/>
                                        <p:tgtEl>
                                          <p:spTgt spid="8"/>
                                        </p:tgtEl>
                                      </p:cBhvr>
                                    </p:animEffect>
                                  </p:childTnLst>
                                </p:cTn>
                              </p:par>
                              <p:par>
                                <p:cTn id="42" presetID="9" presetClass="entr" presetSubtype="0"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dissolve">
                                      <p:cBhvr>
                                        <p:cTn id="44" dur="500"/>
                                        <p:tgtEl>
                                          <p:spTgt spid="10"/>
                                        </p:tgtEl>
                                      </p:cBhvr>
                                    </p:animEffect>
                                  </p:childTnLst>
                                </p:cTn>
                              </p:par>
                              <p:par>
                                <p:cTn id="45" presetID="9" presetClass="entr" presetSubtype="0" fill="hold" nodeType="withEffect">
                                  <p:stCondLst>
                                    <p:cond delay="0"/>
                                  </p:stCondLst>
                                  <p:childTnLst>
                                    <p:set>
                                      <p:cBhvr>
                                        <p:cTn id="46" dur="1" fill="hold">
                                          <p:stCondLst>
                                            <p:cond delay="0"/>
                                          </p:stCondLst>
                                        </p:cTn>
                                        <p:tgtEl>
                                          <p:spTgt spid="3">
                                            <p:txEl>
                                              <p:pRg st="1" end="1"/>
                                            </p:txEl>
                                          </p:spTgt>
                                        </p:tgtEl>
                                        <p:attrNameLst>
                                          <p:attrName>style.visibility</p:attrName>
                                        </p:attrNameLst>
                                      </p:cBhvr>
                                      <p:to>
                                        <p:strVal val="visible"/>
                                      </p:to>
                                    </p:set>
                                    <p:animEffect transition="in" filter="dissolve">
                                      <p:cBhvr>
                                        <p:cTn id="47" dur="500"/>
                                        <p:tgtEl>
                                          <p:spTgt spid="3">
                                            <p:txEl>
                                              <p:pRg st="1" end="1"/>
                                            </p:txEl>
                                          </p:spTgt>
                                        </p:tgtEl>
                                      </p:cBhvr>
                                    </p:animEffect>
                                  </p:childTnLst>
                                </p:cTn>
                              </p:par>
                              <p:par>
                                <p:cTn id="48" presetID="1" presetClass="entr" presetSubtype="0" fill="hold" grpId="0" nodeType="withEffect">
                                  <p:stCondLst>
                                    <p:cond delay="0"/>
                                  </p:stCondLst>
                                  <p:childTnLst>
                                    <p:set>
                                      <p:cBhvr>
                                        <p:cTn id="49" dur="1" fill="hold">
                                          <p:stCondLst>
                                            <p:cond delay="0"/>
                                          </p:stCondLst>
                                        </p:cTn>
                                        <p:tgtEl>
                                          <p:spTgt spid="13">
                                            <p:bg/>
                                          </p:spTgt>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13">
                                            <p:txEl>
                                              <p:pRg st="0" end="0"/>
                                            </p:txEl>
                                          </p:spTgt>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17"/>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025962" y="-14800"/>
            <a:ext cx="6403538" cy="1538883"/>
          </a:xfrm>
          <a:prstGeom prst="rect">
            <a:avLst/>
          </a:prstGeom>
        </p:spPr>
        <p:txBody>
          <a:bodyPr wrap="square">
            <a:spAutoFit/>
          </a:bodyPr>
          <a:lstStyle/>
          <a:p>
            <a:pPr algn="ctr"/>
            <a:r>
              <a:rPr lang="en-US" sz="2400" b="1" dirty="0"/>
              <a:t>Prompt: </a:t>
            </a:r>
            <a:r>
              <a:rPr lang="en-US" sz="2100" dirty="0"/>
              <a:t>What is an important idea from this text?  Start by stating your claim.  Support your claim and come to a consensus.</a:t>
            </a:r>
          </a:p>
          <a:p>
            <a:pPr marL="257175" indent="-257175">
              <a:buFont typeface="Arial" charset="0"/>
              <a:buChar char="•"/>
            </a:pPr>
            <a:endParaRPr lang="en-US" sz="26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5308" y="188352"/>
            <a:ext cx="1160995" cy="968972"/>
          </a:xfrm>
          <a:prstGeom prst="rect">
            <a:avLst/>
          </a:prstGeom>
          <a:ln w="38100">
            <a:solidFill>
              <a:schemeClr val="accent1"/>
            </a:solidFill>
          </a:ln>
          <a:effectLst>
            <a:glow rad="139700">
              <a:schemeClr val="accent1">
                <a:lumMod val="40000"/>
                <a:lumOff val="60000"/>
                <a:alpha val="40000"/>
              </a:schemeClr>
            </a:glow>
          </a:effectLst>
        </p:spPr>
      </p:pic>
      <p:sp>
        <p:nvSpPr>
          <p:cNvPr id="6" name="TextBox 5">
            <a:extLst>
              <a:ext uri="{FF2B5EF4-FFF2-40B4-BE49-F238E27FC236}">
                <a16:creationId xmlns:a16="http://schemas.microsoft.com/office/drawing/2014/main" id="{F66AF98F-4ECB-CF41-8F64-F3DB5E5EF95B}"/>
              </a:ext>
            </a:extLst>
          </p:cNvPr>
          <p:cNvSpPr txBox="1"/>
          <p:nvPr/>
        </p:nvSpPr>
        <p:spPr>
          <a:xfrm>
            <a:off x="201109" y="6399129"/>
            <a:ext cx="7536574" cy="369332"/>
          </a:xfrm>
          <a:prstGeom prst="rect">
            <a:avLst/>
          </a:prstGeom>
          <a:noFill/>
        </p:spPr>
        <p:txBody>
          <a:bodyPr wrap="square" rtlCol="0">
            <a:spAutoFit/>
          </a:bodyPr>
          <a:lstStyle/>
          <a:p>
            <a:r>
              <a:rPr lang="en-US" b="1" dirty="0">
                <a:solidFill>
                  <a:schemeClr val="bg1"/>
                </a:solidFill>
              </a:rPr>
              <a:t>STUDENT VISUAL TEXT</a:t>
            </a:r>
          </a:p>
        </p:txBody>
      </p:sp>
      <p:sp>
        <p:nvSpPr>
          <p:cNvPr id="7" name="TextBox 6">
            <a:extLst>
              <a:ext uri="{FF2B5EF4-FFF2-40B4-BE49-F238E27FC236}">
                <a16:creationId xmlns:a16="http://schemas.microsoft.com/office/drawing/2014/main" id="{147F96C3-AAD8-D84C-863B-EED803F38C7A}"/>
              </a:ext>
            </a:extLst>
          </p:cNvPr>
          <p:cNvSpPr txBox="1"/>
          <p:nvPr/>
        </p:nvSpPr>
        <p:spPr>
          <a:xfrm>
            <a:off x="3671978" y="6373748"/>
            <a:ext cx="9106770" cy="369332"/>
          </a:xfrm>
          <a:prstGeom prst="rect">
            <a:avLst/>
          </a:prstGeom>
          <a:noFill/>
        </p:spPr>
        <p:txBody>
          <a:bodyPr wrap="square" rtlCol="0">
            <a:spAutoFit/>
          </a:bodyPr>
          <a:lstStyle/>
          <a:p>
            <a:r>
              <a:rPr lang="en-US" b="1" dirty="0">
                <a:solidFill>
                  <a:schemeClr val="bg1"/>
                </a:solidFill>
              </a:rPr>
              <a:t>TEACHER COLLECTS LANGUAGE SAMPLE        SPF 1.0</a:t>
            </a:r>
          </a:p>
        </p:txBody>
      </p:sp>
      <p:pic>
        <p:nvPicPr>
          <p:cNvPr id="10" name="Picture 9">
            <a:extLst>
              <a:ext uri="{FF2B5EF4-FFF2-40B4-BE49-F238E27FC236}">
                <a16:creationId xmlns:a16="http://schemas.microsoft.com/office/drawing/2014/main" id="{A9D3C9D5-355E-554D-A82D-8BF9C0911A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1874" y="6356727"/>
            <a:ext cx="381000" cy="381000"/>
          </a:xfrm>
          <a:prstGeom prst="rect">
            <a:avLst/>
          </a:prstGeom>
        </p:spPr>
      </p:pic>
      <p:pic>
        <p:nvPicPr>
          <p:cNvPr id="12" name="Picture 11">
            <a:extLst>
              <a:ext uri="{FF2B5EF4-FFF2-40B4-BE49-F238E27FC236}">
                <a16:creationId xmlns:a16="http://schemas.microsoft.com/office/drawing/2014/main" id="{9BF04626-D116-B848-87FD-3A4B4693CB98}"/>
              </a:ext>
            </a:extLst>
          </p:cNvPr>
          <p:cNvPicPr>
            <a:picLocks noChangeAspect="1"/>
          </p:cNvPicPr>
          <p:nvPr/>
        </p:nvPicPr>
        <p:blipFill>
          <a:blip r:embed="rId5"/>
          <a:stretch>
            <a:fillRect/>
          </a:stretch>
        </p:blipFill>
        <p:spPr>
          <a:xfrm>
            <a:off x="1699577" y="1157324"/>
            <a:ext cx="5318125" cy="5087737"/>
          </a:xfrm>
          <a:prstGeom prst="rect">
            <a:avLst/>
          </a:prstGeom>
          <a:ln w="57150">
            <a:solidFill>
              <a:schemeClr val="tx1"/>
            </a:solidFill>
          </a:ln>
        </p:spPr>
      </p:pic>
    </p:spTree>
    <p:extLst>
      <p:ext uri="{BB962C8B-B14F-4D97-AF65-F5344CB8AC3E}">
        <p14:creationId xmlns:p14="http://schemas.microsoft.com/office/powerpoint/2010/main" val="3832613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41941" y="841245"/>
            <a:ext cx="5261712" cy="969496"/>
          </a:xfrm>
          <a:prstGeom prst="rect">
            <a:avLst/>
          </a:prstGeom>
          <a:noFill/>
        </p:spPr>
        <p:txBody>
          <a:bodyPr wrap="square" rtlCol="0">
            <a:spAutoFit/>
          </a:bodyPr>
          <a:lstStyle/>
          <a:p>
            <a:r>
              <a:rPr lang="en-US" sz="2850" b="1" dirty="0"/>
              <a:t>CONSTRUCTIVE CONVERSATION </a:t>
            </a:r>
          </a:p>
          <a:p>
            <a:r>
              <a:rPr lang="en-US" sz="2850" b="1" dirty="0"/>
              <a:t>FISHBOWL MODEL</a:t>
            </a:r>
          </a:p>
        </p:txBody>
      </p:sp>
      <p:sp>
        <p:nvSpPr>
          <p:cNvPr id="9" name="TextBox 8"/>
          <p:cNvSpPr txBox="1"/>
          <p:nvPr/>
        </p:nvSpPr>
        <p:spPr>
          <a:xfrm>
            <a:off x="0" y="6386903"/>
            <a:ext cx="9227794" cy="369332"/>
          </a:xfrm>
          <a:prstGeom prst="rect">
            <a:avLst/>
          </a:prstGeom>
          <a:noFill/>
        </p:spPr>
        <p:txBody>
          <a:bodyPr wrap="square" rtlCol="0">
            <a:spAutoFit/>
          </a:bodyPr>
          <a:lstStyle/>
          <a:p>
            <a:r>
              <a:rPr lang="en-US" b="1" dirty="0">
                <a:solidFill>
                  <a:schemeClr val="bg1"/>
                </a:solidFill>
              </a:rPr>
              <a:t>FORMATIVE ASSESSMENT– TEACHER COLLECTS LANGUAGE SAMPLE                SPF 1.0</a:t>
            </a:r>
          </a:p>
        </p:txBody>
      </p:sp>
      <p:sp>
        <p:nvSpPr>
          <p:cNvPr id="13" name="TextBox 12"/>
          <p:cNvSpPr txBox="1"/>
          <p:nvPr/>
        </p:nvSpPr>
        <p:spPr>
          <a:xfrm>
            <a:off x="252994" y="2075017"/>
            <a:ext cx="4883783" cy="1641960"/>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a:r>
              <a:rPr lang="en-US" sz="2800" b="1" dirty="0"/>
              <a:t>PROMPT: </a:t>
            </a:r>
            <a:r>
              <a:rPr lang="en-US" sz="2800" dirty="0"/>
              <a:t>What is an important idea from this text?  Start by stating your claim.  Support your claim and come to a consensus.</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707" y="692786"/>
            <a:ext cx="1017524" cy="1136693"/>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585" y="4056390"/>
            <a:ext cx="1663085" cy="1817450"/>
          </a:xfrm>
          <a:prstGeom prst="rect">
            <a:avLst/>
          </a:prstGeom>
        </p:spPr>
      </p:pic>
      <p:sp>
        <p:nvSpPr>
          <p:cNvPr id="21" name="Rectangle 20"/>
          <p:cNvSpPr/>
          <p:nvPr/>
        </p:nvSpPr>
        <p:spPr>
          <a:xfrm>
            <a:off x="1907177" y="3833554"/>
            <a:ext cx="3229600" cy="2115910"/>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050" b="1" u="sng" dirty="0"/>
          </a:p>
          <a:p>
            <a:pPr algn="ctr"/>
            <a:r>
              <a:rPr lang="en-US" sz="2800" b="1" u="sng" dirty="0"/>
              <a:t>Listen actively </a:t>
            </a:r>
            <a:r>
              <a:rPr lang="en-US" sz="2800" dirty="0"/>
              <a:t>to what two partners say to each other.</a:t>
            </a:r>
          </a:p>
          <a:p>
            <a:endParaRPr lang="en-US" sz="1050" dirty="0"/>
          </a:p>
        </p:txBody>
      </p:sp>
      <p:pic>
        <p:nvPicPr>
          <p:cNvPr id="22" name="Picture 21"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09634" y="6466378"/>
            <a:ext cx="313010" cy="305909"/>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72553" y="6413439"/>
            <a:ext cx="337081" cy="375182"/>
          </a:xfrm>
          <a:prstGeom prst="rect">
            <a:avLst/>
          </a:prstGeom>
          <a:noFill/>
          <a:ln>
            <a:noFill/>
          </a:ln>
        </p:spPr>
      </p:pic>
      <p:grpSp>
        <p:nvGrpSpPr>
          <p:cNvPr id="2" name="Group 1"/>
          <p:cNvGrpSpPr/>
          <p:nvPr/>
        </p:nvGrpSpPr>
        <p:grpSpPr>
          <a:xfrm>
            <a:off x="7185363" y="1011322"/>
            <a:ext cx="1766470" cy="855021"/>
            <a:chOff x="9802268" y="304448"/>
            <a:chExt cx="1983896" cy="973758"/>
          </a:xfrm>
        </p:grpSpPr>
        <p:pic>
          <p:nvPicPr>
            <p:cNvPr id="26" name="Picture 25"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02268" y="304448"/>
              <a:ext cx="1107141" cy="973758"/>
            </a:xfrm>
            <a:prstGeom prst="rect">
              <a:avLst/>
            </a:prstGeom>
            <a:noFill/>
            <a:ln>
              <a:noFill/>
            </a:ln>
          </p:spPr>
        </p:pic>
        <p:pic>
          <p:nvPicPr>
            <p:cNvPr id="27" name="Picture 26"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09409" y="376306"/>
              <a:ext cx="876755" cy="810857"/>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6" name="Content Placeholder 1">
            <a:extLst>
              <a:ext uri="{FF2B5EF4-FFF2-40B4-BE49-F238E27FC236}">
                <a16:creationId xmlns:a16="http://schemas.microsoft.com/office/drawing/2014/main" id="{64B6DA61-29A4-3941-8C2C-ACFF7D75DAE7}"/>
              </a:ext>
            </a:extLst>
          </p:cNvPr>
          <p:cNvPicPr>
            <a:picLocks noChangeAspect="1"/>
          </p:cNvPicPr>
          <p:nvPr/>
        </p:nvPicPr>
        <p:blipFill>
          <a:blip r:embed="rId7">
            <a:extLst>
              <a:ext uri="{28A0092B-C50C-407E-A947-70E740481C1C}">
                <a14:useLocalDpi xmlns:a14="http://schemas.microsoft.com/office/drawing/2010/main" val="0"/>
              </a:ext>
            </a:extLst>
          </a:blip>
          <a:srcRect l="3700" t="11067" r="6044" b="17174"/>
          <a:stretch>
            <a:fillRect/>
          </a:stretch>
        </p:blipFill>
        <p:spPr>
          <a:xfrm>
            <a:off x="252993" y="2075017"/>
            <a:ext cx="4883783" cy="4155636"/>
          </a:xfrm>
          <a:prstGeom prst="rect">
            <a:avLst/>
          </a:prstGeom>
          <a:solidFill>
            <a:schemeClr val="bg1"/>
          </a:solidFill>
          <a:ln w="57150">
            <a:solidFill>
              <a:srgbClr val="7030A0"/>
            </a:solidFill>
            <a:miter lim="800000"/>
            <a:headEnd/>
            <a:tailEnd/>
          </a:ln>
        </p:spPr>
      </p:pic>
      <p:pic>
        <p:nvPicPr>
          <p:cNvPr id="17" name="Picture 16">
            <a:extLst>
              <a:ext uri="{FF2B5EF4-FFF2-40B4-BE49-F238E27FC236}">
                <a16:creationId xmlns:a16="http://schemas.microsoft.com/office/drawing/2014/main" id="{B7846298-D13F-4340-94F1-9FC01A171A7D}"/>
              </a:ext>
            </a:extLst>
          </p:cNvPr>
          <p:cNvPicPr>
            <a:picLocks noChangeAspect="1"/>
          </p:cNvPicPr>
          <p:nvPr/>
        </p:nvPicPr>
        <p:blipFill>
          <a:blip r:embed="rId8"/>
          <a:stretch>
            <a:fillRect/>
          </a:stretch>
        </p:blipFill>
        <p:spPr>
          <a:xfrm>
            <a:off x="5366724" y="2323804"/>
            <a:ext cx="3585109" cy="3429799"/>
          </a:xfrm>
          <a:prstGeom prst="rect">
            <a:avLst/>
          </a:prstGeom>
          <a:ln w="57150">
            <a:solidFill>
              <a:schemeClr val="tx1"/>
            </a:solidFill>
          </a:ln>
        </p:spPr>
      </p:pic>
    </p:spTree>
    <p:extLst>
      <p:ext uri="{BB962C8B-B14F-4D97-AF65-F5344CB8AC3E}">
        <p14:creationId xmlns:p14="http://schemas.microsoft.com/office/powerpoint/2010/main" val="896008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WRAP-UP</a:t>
            </a:r>
          </a:p>
        </p:txBody>
      </p:sp>
      <p:sp>
        <p:nvSpPr>
          <p:cNvPr id="3" name="Content Placeholder 2"/>
          <p:cNvSpPr>
            <a:spLocks noGrp="1"/>
          </p:cNvSpPr>
          <p:nvPr>
            <p:ph idx="4294967295"/>
          </p:nvPr>
        </p:nvSpPr>
        <p:spPr>
          <a:xfrm>
            <a:off x="385385" y="1737361"/>
            <a:ext cx="7543800" cy="4148137"/>
          </a:xfrm>
        </p:spPr>
        <p:txBody>
          <a:bodyPr>
            <a:normAutofit fontScale="92500"/>
          </a:bodyPr>
          <a:lstStyle/>
          <a:p>
            <a:r>
              <a:rPr lang="en-US" sz="2600" b="1" dirty="0">
                <a:solidFill>
                  <a:schemeClr val="tx1"/>
                </a:solidFill>
              </a:rPr>
              <a:t>How did we meet today’s objective of using the Constructive Conversation Skill of NEGOTIATE?</a:t>
            </a:r>
          </a:p>
          <a:p>
            <a:endParaRPr lang="en-US" b="1" dirty="0">
              <a:solidFill>
                <a:schemeClr val="tx1"/>
              </a:solidFill>
            </a:endParaRPr>
          </a:p>
          <a:p>
            <a:r>
              <a:rPr lang="en-US" sz="2400" b="1" dirty="0">
                <a:solidFill>
                  <a:schemeClr val="tx1"/>
                </a:solidFill>
              </a:rPr>
              <a:t>How did you: </a:t>
            </a:r>
          </a:p>
          <a:p>
            <a:pPr lvl="2">
              <a:buFont typeface="Wingdings" pitchFamily="2" charset="2"/>
              <a:buChar char="§"/>
            </a:pPr>
            <a:r>
              <a:rPr lang="en-US" sz="2400" dirty="0">
                <a:solidFill>
                  <a:schemeClr val="tx1"/>
                </a:solidFill>
              </a:rPr>
              <a:t>Use your think time?</a:t>
            </a:r>
          </a:p>
          <a:p>
            <a:pPr lvl="2">
              <a:buFont typeface="Wingdings" pitchFamily="2" charset="2"/>
              <a:buChar char="§"/>
            </a:pPr>
            <a:r>
              <a:rPr lang="en-US" sz="2400" dirty="0">
                <a:solidFill>
                  <a:schemeClr val="tx1"/>
                </a:solidFill>
              </a:rPr>
              <a:t>Use the language of the skill</a:t>
            </a:r>
          </a:p>
          <a:p>
            <a:pPr marL="201168" lvl="1" indent="0">
              <a:buNone/>
            </a:pPr>
            <a:endParaRPr lang="en-US" sz="2400" b="1" dirty="0">
              <a:solidFill>
                <a:schemeClr val="tx1"/>
              </a:solidFill>
            </a:endParaRPr>
          </a:p>
          <a:p>
            <a:pPr marL="201168" lvl="1" indent="0">
              <a:buNone/>
            </a:pPr>
            <a:r>
              <a:rPr lang="en-US" sz="2400" b="1" dirty="0">
                <a:solidFill>
                  <a:schemeClr val="tx1"/>
                </a:solidFill>
              </a:rPr>
              <a:t>Work with your conversation partner to do the following: </a:t>
            </a:r>
          </a:p>
          <a:p>
            <a:pPr lvl="2">
              <a:buFont typeface="Wingdings" pitchFamily="2" charset="2"/>
              <a:buChar char="§"/>
            </a:pPr>
            <a:r>
              <a:rPr lang="en-US" sz="2400" dirty="0">
                <a:solidFill>
                  <a:schemeClr val="tx1"/>
                </a:solidFill>
              </a:rPr>
              <a:t>Identify three things that you did to meet today’s objective</a:t>
            </a:r>
          </a:p>
          <a:p>
            <a:pPr lvl="2">
              <a:buFont typeface="Wingdings" pitchFamily="2" charset="2"/>
              <a:buChar char="§"/>
            </a:pPr>
            <a:r>
              <a:rPr lang="en-US" sz="2400" dirty="0">
                <a:solidFill>
                  <a:schemeClr val="tx1"/>
                </a:solidFill>
              </a:rPr>
              <a:t>Share and explain the three things to your partner</a:t>
            </a:r>
          </a:p>
          <a:p>
            <a:pPr lvl="2"/>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9296" y="2763451"/>
            <a:ext cx="1850600" cy="1544521"/>
          </a:xfrm>
          <a:prstGeom prst="rect">
            <a:avLst/>
          </a:prstGeom>
          <a:effectLst>
            <a:glow rad="139700">
              <a:schemeClr val="accent1">
                <a:lumMod val="40000"/>
                <a:lumOff val="60000"/>
                <a:alpha val="40000"/>
              </a:schemeClr>
            </a:glo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2609" y="2786427"/>
            <a:ext cx="1833153" cy="1498567"/>
          </a:xfrm>
          <a:prstGeom prst="rect">
            <a:avLst/>
          </a:prstGeom>
          <a:effectLst>
            <a:glow rad="190500">
              <a:schemeClr val="accent1">
                <a:lumMod val="40000"/>
                <a:lumOff val="60000"/>
                <a:alpha val="40000"/>
              </a:schemeClr>
            </a:glow>
          </a:effectLst>
        </p:spPr>
      </p:pic>
    </p:spTree>
    <p:extLst>
      <p:ext uri="{BB962C8B-B14F-4D97-AF65-F5344CB8AC3E}">
        <p14:creationId xmlns:p14="http://schemas.microsoft.com/office/powerpoint/2010/main" val="193442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Start Smart 1.0</a:t>
            </a:r>
            <a:br>
              <a:rPr lang="en-US" dirty="0"/>
            </a:br>
            <a:r>
              <a:rPr lang="en-US" dirty="0"/>
              <a:t>NEGOTIATE</a:t>
            </a:r>
            <a:endParaRPr lang="en-US" sz="2000" dirty="0"/>
          </a:p>
        </p:txBody>
      </p:sp>
      <p:sp>
        <p:nvSpPr>
          <p:cNvPr id="3" name="Subtitle 2"/>
          <p:cNvSpPr>
            <a:spLocks noGrp="1"/>
          </p:cNvSpPr>
          <p:nvPr>
            <p:ph type="subTitle" idx="1"/>
          </p:nvPr>
        </p:nvSpPr>
        <p:spPr/>
        <p:txBody>
          <a:bodyPr>
            <a:normAutofit fontScale="77500" lnSpcReduction="20000"/>
          </a:bodyPr>
          <a:lstStyle/>
          <a:p>
            <a:r>
              <a:rPr lang="en-US" sz="4800" dirty="0">
                <a:solidFill>
                  <a:schemeClr val="tx1"/>
                </a:solidFill>
              </a:rPr>
              <a:t>4</a:t>
            </a:r>
            <a:r>
              <a:rPr lang="en-US" sz="4800" baseline="30000" dirty="0">
                <a:solidFill>
                  <a:schemeClr val="tx1"/>
                </a:solidFill>
              </a:rPr>
              <a:t>th </a:t>
            </a:r>
            <a:r>
              <a:rPr lang="en-US" sz="4800" dirty="0">
                <a:solidFill>
                  <a:schemeClr val="tx1"/>
                </a:solidFill>
              </a:rPr>
              <a:t>Grade</a:t>
            </a:r>
          </a:p>
          <a:p>
            <a:r>
              <a:rPr lang="en-US" sz="4800" dirty="0">
                <a:solidFill>
                  <a:schemeClr val="tx1"/>
                </a:solidFill>
              </a:rPr>
              <a:t>Lesson 12</a:t>
            </a:r>
          </a:p>
        </p:txBody>
      </p:sp>
    </p:spTree>
    <p:extLst>
      <p:ext uri="{BB962C8B-B14F-4D97-AF65-F5344CB8AC3E}">
        <p14:creationId xmlns:p14="http://schemas.microsoft.com/office/powerpoint/2010/main" val="22148517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ELD Objective</a:t>
            </a:r>
          </a:p>
        </p:txBody>
      </p:sp>
      <p:sp>
        <p:nvSpPr>
          <p:cNvPr id="3" name="Content Placeholder 2"/>
          <p:cNvSpPr>
            <a:spLocks noGrp="1"/>
          </p:cNvSpPr>
          <p:nvPr>
            <p:ph idx="1"/>
          </p:nvPr>
        </p:nvSpPr>
        <p:spPr>
          <a:xfrm>
            <a:off x="822959" y="1845734"/>
            <a:ext cx="7813041" cy="4023360"/>
          </a:xfrm>
        </p:spPr>
        <p:txBody>
          <a:bodyPr>
            <a:normAutofit/>
          </a:bodyPr>
          <a:lstStyle/>
          <a:p>
            <a:pPr>
              <a:lnSpc>
                <a:spcPct val="150000"/>
              </a:lnSpc>
            </a:pPr>
            <a:r>
              <a:rPr lang="en-US" sz="2800" dirty="0">
                <a:solidFill>
                  <a:schemeClr val="tx1"/>
                </a:solidFill>
              </a:rPr>
              <a:t>Students will be able to revise a </a:t>
            </a:r>
            <a:r>
              <a:rPr lang="en-US" sz="2800" b="1" dirty="0">
                <a:solidFill>
                  <a:schemeClr val="tx1"/>
                </a:solidFill>
              </a:rPr>
              <a:t>Non-Model </a:t>
            </a:r>
            <a:r>
              <a:rPr lang="en-US" sz="2800" dirty="0">
                <a:solidFill>
                  <a:schemeClr val="tx1"/>
                </a:solidFill>
              </a:rPr>
              <a:t>Conversation for the Constructive Conversation Skill- NEGOTIATE in a whole group setting and with a triad. </a:t>
            </a:r>
          </a:p>
        </p:txBody>
      </p:sp>
      <p:pic>
        <p:nvPicPr>
          <p:cNvPr id="4" name="image21.png">
            <a:extLst>
              <a:ext uri="{FF2B5EF4-FFF2-40B4-BE49-F238E27FC236}">
                <a16:creationId xmlns:a16="http://schemas.microsoft.com/office/drawing/2014/main" id="{1676D893-AB92-B74A-AF63-AD073D0F6FD3}"/>
              </a:ext>
            </a:extLst>
          </p:cNvPr>
          <p:cNvPicPr/>
          <p:nvPr/>
        </p:nvPicPr>
        <p:blipFill>
          <a:blip r:embed="rId3"/>
          <a:srcRect/>
          <a:stretch>
            <a:fillRect/>
          </a:stretch>
        </p:blipFill>
        <p:spPr>
          <a:xfrm>
            <a:off x="5316953" y="477691"/>
            <a:ext cx="3004087" cy="1137750"/>
          </a:xfrm>
          <a:prstGeom prst="rect">
            <a:avLst/>
          </a:prstGeom>
          <a:ln/>
        </p:spPr>
      </p:pic>
    </p:spTree>
    <p:extLst>
      <p:ext uri="{BB962C8B-B14F-4D97-AF65-F5344CB8AC3E}">
        <p14:creationId xmlns:p14="http://schemas.microsoft.com/office/powerpoint/2010/main" val="18651023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ELD Objective</a:t>
            </a:r>
          </a:p>
        </p:txBody>
      </p:sp>
      <p:sp>
        <p:nvSpPr>
          <p:cNvPr id="3" name="Content Placeholder 2"/>
          <p:cNvSpPr>
            <a:spLocks noGrp="1"/>
          </p:cNvSpPr>
          <p:nvPr>
            <p:ph idx="1"/>
          </p:nvPr>
        </p:nvSpPr>
        <p:spPr/>
        <p:txBody>
          <a:bodyPr>
            <a:normAutofit/>
          </a:bodyPr>
          <a:lstStyle/>
          <a:p>
            <a:pPr>
              <a:lnSpc>
                <a:spcPct val="150000"/>
              </a:lnSpc>
            </a:pPr>
            <a:r>
              <a:rPr lang="en-US" sz="2800" b="1" dirty="0">
                <a:solidFill>
                  <a:schemeClr val="tx1"/>
                </a:solidFill>
              </a:rPr>
              <a:t>ELD Objective: </a:t>
            </a:r>
            <a:r>
              <a:rPr lang="en-US" sz="2800" dirty="0">
                <a:solidFill>
                  <a:schemeClr val="tx1"/>
                </a:solidFill>
              </a:rPr>
              <a:t>Students will be able to engage in a Constructive Conversation using the Constructive Conversation Skill of </a:t>
            </a:r>
            <a:r>
              <a:rPr lang="en-US" sz="2800" b="1" dirty="0">
                <a:solidFill>
                  <a:schemeClr val="tx1"/>
                </a:solidFill>
              </a:rPr>
              <a:t>NEGOTIATE</a:t>
            </a:r>
            <a:r>
              <a:rPr lang="en-US" sz="2800" dirty="0">
                <a:solidFill>
                  <a:schemeClr val="tx1"/>
                </a:solidFill>
              </a:rPr>
              <a:t>, by taking turns, sharing ideas and making ideas clearer with a partner based on a visual text.</a:t>
            </a:r>
          </a:p>
        </p:txBody>
      </p:sp>
      <p:pic>
        <p:nvPicPr>
          <p:cNvPr id="4" name="image21.png">
            <a:extLst>
              <a:ext uri="{FF2B5EF4-FFF2-40B4-BE49-F238E27FC236}">
                <a16:creationId xmlns:a16="http://schemas.microsoft.com/office/drawing/2014/main" id="{D831619E-E8D6-4A47-B758-BAA09E782D73}"/>
              </a:ext>
            </a:extLst>
          </p:cNvPr>
          <p:cNvPicPr/>
          <p:nvPr/>
        </p:nvPicPr>
        <p:blipFill>
          <a:blip r:embed="rId3"/>
          <a:srcRect/>
          <a:stretch>
            <a:fillRect/>
          </a:stretch>
        </p:blipFill>
        <p:spPr>
          <a:xfrm>
            <a:off x="5316953" y="286604"/>
            <a:ext cx="3004087" cy="1137750"/>
          </a:xfrm>
          <a:prstGeom prst="rect">
            <a:avLst/>
          </a:prstGeom>
          <a:ln/>
        </p:spPr>
      </p:pic>
    </p:spTree>
    <p:extLst>
      <p:ext uri="{BB962C8B-B14F-4D97-AF65-F5344CB8AC3E}">
        <p14:creationId xmlns:p14="http://schemas.microsoft.com/office/powerpoint/2010/main" val="30012461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6901" y="204300"/>
            <a:ext cx="4627300" cy="6039962"/>
          </a:xfrm>
          <a:prstGeom prst="rect">
            <a:avLst/>
          </a:prstGeom>
        </p:spPr>
      </p:pic>
      <p:sp>
        <p:nvSpPr>
          <p:cNvPr id="7" name="Rectangle 6"/>
          <p:cNvSpPr/>
          <p:nvPr/>
        </p:nvSpPr>
        <p:spPr>
          <a:xfrm>
            <a:off x="4710724" y="951524"/>
            <a:ext cx="1971430" cy="167444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537751" y="2811584"/>
            <a:ext cx="2034249" cy="157284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012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rPr>
              <a:t>Conversation Norms</a:t>
            </a:r>
          </a:p>
        </p:txBody>
      </p:sp>
      <p:pic>
        <p:nvPicPr>
          <p:cNvPr id="4" name="Conversation Norms.mp4">
            <a:hlinkClick r:id="" action="ppaction://media"/>
            <a:extLst>
              <a:ext uri="{FF2B5EF4-FFF2-40B4-BE49-F238E27FC236}">
                <a16:creationId xmlns:a16="http://schemas.microsoft.com/office/drawing/2014/main" id="{49FCFAD4-CDA1-3147-9350-92364C8EA1D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01713" y="1846263"/>
            <a:ext cx="7183437" cy="4022725"/>
          </a:xfrm>
        </p:spPr>
      </p:pic>
    </p:spTree>
    <p:extLst>
      <p:ext uri="{BB962C8B-B14F-4D97-AF65-F5344CB8AC3E}">
        <p14:creationId xmlns:p14="http://schemas.microsoft.com/office/powerpoint/2010/main" val="885857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900" b="1" dirty="0">
                <a:solidFill>
                  <a:schemeClr val="tx1"/>
                </a:solidFill>
              </a:rPr>
              <a:t>Hand Gesture and Phrase- NEGOTIATE</a:t>
            </a:r>
          </a:p>
        </p:txBody>
      </p:sp>
      <p:pic>
        <p:nvPicPr>
          <p:cNvPr id="8" name="Picture 7" descr="Screen Shot 2016-03-16 at 2.54.01 PM.png">
            <a:extLst>
              <a:ext uri="{FF2B5EF4-FFF2-40B4-BE49-F238E27FC236}">
                <a16:creationId xmlns:a16="http://schemas.microsoft.com/office/drawing/2014/main" id="{F4A8D01F-EFD1-244C-988F-1A7215DFAA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6833" y="2033710"/>
            <a:ext cx="3174999" cy="41295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a:extLst>
              <a:ext uri="{FF2B5EF4-FFF2-40B4-BE49-F238E27FC236}">
                <a16:creationId xmlns:a16="http://schemas.microsoft.com/office/drawing/2014/main" id="{009329DF-29AE-CB4B-A927-B3FF94F9D4E7}"/>
              </a:ext>
            </a:extLst>
          </p:cNvPr>
          <p:cNvSpPr/>
          <p:nvPr/>
        </p:nvSpPr>
        <p:spPr>
          <a:xfrm>
            <a:off x="1126832" y="4785464"/>
            <a:ext cx="3174999" cy="92578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0B0D59D-D19B-FB47-9838-27BD4BB449CB}"/>
              </a:ext>
            </a:extLst>
          </p:cNvPr>
          <p:cNvSpPr txBox="1"/>
          <p:nvPr/>
        </p:nvSpPr>
        <p:spPr>
          <a:xfrm>
            <a:off x="4407107" y="1715577"/>
            <a:ext cx="4310743" cy="1477328"/>
          </a:xfrm>
          <a:prstGeom prst="rect">
            <a:avLst/>
          </a:prstGeom>
          <a:noFill/>
        </p:spPr>
        <p:txBody>
          <a:bodyPr wrap="square" rtlCol="0">
            <a:spAutoFit/>
          </a:bodyPr>
          <a:lstStyle/>
          <a:p>
            <a:pPr algn="ctr"/>
            <a:r>
              <a:rPr lang="en-US" sz="4500" b="1" dirty="0">
                <a:latin typeface="Arial"/>
                <a:cs typeface="Arial"/>
              </a:rPr>
              <a:t>Making our Ideas Stronger</a:t>
            </a:r>
          </a:p>
        </p:txBody>
      </p:sp>
      <p:pic>
        <p:nvPicPr>
          <p:cNvPr id="10" name="Picture 9" descr="picture 2015-08-03 at 3.55.33 PM.png">
            <a:extLst>
              <a:ext uri="{FF2B5EF4-FFF2-40B4-BE49-F238E27FC236}">
                <a16:creationId xmlns:a16="http://schemas.microsoft.com/office/drawing/2014/main" id="{FB76DCCB-5D64-314C-9A9D-2CC117765A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2542" y="3166334"/>
            <a:ext cx="3119871" cy="3133148"/>
          </a:xfrm>
          <a:prstGeom prst="rect">
            <a:avLst/>
          </a:prstGeom>
        </p:spPr>
      </p:pic>
    </p:spTree>
    <p:extLst>
      <p:ext uri="{BB962C8B-B14F-4D97-AF65-F5344CB8AC3E}">
        <p14:creationId xmlns:p14="http://schemas.microsoft.com/office/powerpoint/2010/main" val="283467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90535" y="-402835"/>
            <a:ext cx="7543800" cy="1450976"/>
          </a:xfrm>
        </p:spPr>
        <p:txBody>
          <a:bodyPr/>
          <a:lstStyle/>
          <a:p>
            <a:pPr algn="ctr"/>
            <a:r>
              <a:rPr lang="en-US" b="1" dirty="0">
                <a:solidFill>
                  <a:schemeClr val="tx1"/>
                </a:solidFill>
              </a:rPr>
              <a:t>Prompt and Response Starters</a:t>
            </a:r>
          </a:p>
        </p:txBody>
      </p:sp>
      <p:sp>
        <p:nvSpPr>
          <p:cNvPr id="3" name="Content Placeholder 2"/>
          <p:cNvSpPr>
            <a:spLocks noGrp="1"/>
          </p:cNvSpPr>
          <p:nvPr>
            <p:ph idx="4294967295"/>
          </p:nvPr>
        </p:nvSpPr>
        <p:spPr>
          <a:xfrm>
            <a:off x="329784" y="1048141"/>
            <a:ext cx="4140200" cy="5060950"/>
          </a:xfrm>
        </p:spPr>
        <p:style>
          <a:lnRef idx="2">
            <a:schemeClr val="dk1"/>
          </a:lnRef>
          <a:fillRef idx="1">
            <a:schemeClr val="lt1"/>
          </a:fillRef>
          <a:effectRef idx="0">
            <a:schemeClr val="dk1"/>
          </a:effectRef>
          <a:fontRef idx="minor">
            <a:schemeClr val="dk1"/>
          </a:fontRef>
        </p:style>
        <p:txBody>
          <a:bodyPr>
            <a:noAutofit/>
          </a:bodyPr>
          <a:lstStyle/>
          <a:p>
            <a:pPr marL="0" indent="0">
              <a:buNone/>
            </a:pPr>
            <a:r>
              <a:rPr lang="en-US" sz="3500" b="1" dirty="0">
                <a:latin typeface="Calibri"/>
                <a:cs typeface="Calibri"/>
              </a:rPr>
              <a:t>Prompt Starters: </a:t>
            </a:r>
            <a:r>
              <a:rPr lang="en-US" sz="3500" dirty="0">
                <a:latin typeface="Calibri"/>
                <a:cs typeface="Calibri"/>
              </a:rPr>
              <a:t>	</a:t>
            </a:r>
          </a:p>
          <a:p>
            <a:r>
              <a:rPr lang="en-US" sz="2800" dirty="0">
                <a:latin typeface="Calibri"/>
                <a:cs typeface="Calibri"/>
              </a:rPr>
              <a:t>What is your claim…?</a:t>
            </a:r>
          </a:p>
          <a:p>
            <a:endParaRPr lang="en-US" sz="2800" dirty="0">
              <a:latin typeface="Calibri"/>
              <a:cs typeface="Calibri"/>
            </a:endParaRPr>
          </a:p>
          <a:p>
            <a:r>
              <a:rPr lang="en-US" sz="2800" dirty="0">
                <a:latin typeface="Calibri"/>
                <a:cs typeface="Calibri"/>
              </a:rPr>
              <a:t>What is an important idea…?</a:t>
            </a:r>
          </a:p>
          <a:p>
            <a:endParaRPr lang="en-US" sz="2800" dirty="0">
              <a:latin typeface="Calibri"/>
              <a:cs typeface="Calibri"/>
            </a:endParaRPr>
          </a:p>
          <a:p>
            <a:r>
              <a:rPr lang="en-US" sz="2800" dirty="0">
                <a:latin typeface="Calibri"/>
                <a:cs typeface="Calibri"/>
              </a:rPr>
              <a:t>Do you agree? Why?</a:t>
            </a:r>
          </a:p>
          <a:p>
            <a:endParaRPr lang="en-US" sz="2800" dirty="0">
              <a:latin typeface="Calibri"/>
              <a:cs typeface="Calibri"/>
            </a:endParaRPr>
          </a:p>
          <a:p>
            <a:r>
              <a:rPr lang="en-US" sz="2800" dirty="0">
                <a:latin typeface="Calibri"/>
                <a:cs typeface="Calibri"/>
              </a:rPr>
              <a:t>Do you disagree?  Why?</a:t>
            </a:r>
          </a:p>
          <a:p>
            <a:pPr marL="0" indent="0">
              <a:buNone/>
            </a:pPr>
            <a:r>
              <a:rPr lang="en-US" sz="3600" dirty="0">
                <a:latin typeface="Calibri"/>
                <a:cs typeface="Calibri"/>
              </a:rPr>
              <a:t>	</a:t>
            </a:r>
          </a:p>
        </p:txBody>
      </p:sp>
      <p:sp>
        <p:nvSpPr>
          <p:cNvPr id="5" name="Content Placeholder 2"/>
          <p:cNvSpPr txBox="1">
            <a:spLocks/>
          </p:cNvSpPr>
          <p:nvPr/>
        </p:nvSpPr>
        <p:spPr>
          <a:xfrm>
            <a:off x="4728326" y="1073214"/>
            <a:ext cx="4082143" cy="5036456"/>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lnSpcReduction="100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en-US" sz="3500" b="1" dirty="0">
                <a:latin typeface="Calibri"/>
                <a:cs typeface="Calibri"/>
              </a:rPr>
              <a:t>Response Starters: </a:t>
            </a:r>
            <a:endParaRPr lang="en-US" sz="2800" dirty="0">
              <a:latin typeface="Calibri"/>
              <a:cs typeface="Calibri"/>
            </a:endParaRPr>
          </a:p>
          <a:p>
            <a:r>
              <a:rPr lang="en-US" sz="2800" dirty="0">
                <a:latin typeface="Calibri"/>
                <a:cs typeface="Calibri"/>
              </a:rPr>
              <a:t>My claim is…</a:t>
            </a:r>
          </a:p>
          <a:p>
            <a:endParaRPr lang="en-US" sz="2800" dirty="0">
              <a:latin typeface="Calibri"/>
              <a:cs typeface="Calibri"/>
            </a:endParaRPr>
          </a:p>
          <a:p>
            <a:r>
              <a:rPr lang="en-US" sz="2800" dirty="0">
                <a:latin typeface="Calibri"/>
                <a:cs typeface="Calibri"/>
              </a:rPr>
              <a:t>An important idea is…</a:t>
            </a:r>
          </a:p>
          <a:p>
            <a:endParaRPr lang="en-US" sz="2800" dirty="0">
              <a:latin typeface="Calibri"/>
              <a:cs typeface="Calibri"/>
            </a:endParaRPr>
          </a:p>
          <a:p>
            <a:endParaRPr lang="en-US" sz="2800" dirty="0">
              <a:latin typeface="Calibri"/>
              <a:cs typeface="Calibri"/>
            </a:endParaRPr>
          </a:p>
          <a:p>
            <a:r>
              <a:rPr lang="en-US" sz="2800" dirty="0">
                <a:latin typeface="Calibri"/>
                <a:cs typeface="Calibri"/>
              </a:rPr>
              <a:t>I agree because…</a:t>
            </a:r>
          </a:p>
          <a:p>
            <a:endParaRPr lang="en-US" sz="2800" dirty="0">
              <a:latin typeface="Calibri"/>
              <a:cs typeface="Calibri"/>
            </a:endParaRPr>
          </a:p>
          <a:p>
            <a:endParaRPr lang="en-US" sz="2800" dirty="0">
              <a:latin typeface="Calibri"/>
              <a:cs typeface="Calibri"/>
            </a:endParaRPr>
          </a:p>
          <a:p>
            <a:r>
              <a:rPr lang="en-US" sz="2800" dirty="0">
                <a:latin typeface="Calibri"/>
                <a:cs typeface="Calibri"/>
              </a:rPr>
              <a:t>I disagree because…</a:t>
            </a:r>
          </a:p>
        </p:txBody>
      </p:sp>
    </p:spTree>
    <p:extLst>
      <p:ext uri="{BB962C8B-B14F-4D97-AF65-F5344CB8AC3E}">
        <p14:creationId xmlns:p14="http://schemas.microsoft.com/office/powerpoint/2010/main" val="19547111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
            <a:extLst>
              <a:ext uri="{FF2B5EF4-FFF2-40B4-BE49-F238E27FC236}">
                <a16:creationId xmlns:a16="http://schemas.microsoft.com/office/drawing/2014/main" id="{EDC379B8-086E-9A42-B84E-F3AB17C1AF01}"/>
              </a:ext>
            </a:extLst>
          </p:cNvPr>
          <p:cNvPicPr>
            <a:picLocks noChangeAspect="1"/>
          </p:cNvPicPr>
          <p:nvPr/>
        </p:nvPicPr>
        <p:blipFill>
          <a:blip r:embed="rId2">
            <a:extLst>
              <a:ext uri="{28A0092B-C50C-407E-A947-70E740481C1C}">
                <a14:useLocalDpi xmlns:a14="http://schemas.microsoft.com/office/drawing/2010/main" val="0"/>
              </a:ext>
            </a:extLst>
          </a:blip>
          <a:srcRect l="3700" t="11067" r="6044" b="17174"/>
          <a:stretch>
            <a:fillRect/>
          </a:stretch>
        </p:blipFill>
        <p:spPr>
          <a:xfrm>
            <a:off x="1573967" y="484092"/>
            <a:ext cx="6336843" cy="5392052"/>
          </a:xfrm>
          <a:prstGeom prst="rect">
            <a:avLst/>
          </a:prstGeom>
          <a:solidFill>
            <a:schemeClr val="bg1"/>
          </a:solidFill>
          <a:ln w="57150">
            <a:solidFill>
              <a:srgbClr val="7030A0"/>
            </a:solidFill>
            <a:miter lim="800000"/>
            <a:headEnd/>
            <a:tailEnd/>
          </a:ln>
        </p:spPr>
      </p:pic>
    </p:spTree>
    <p:extLst>
      <p:ext uri="{BB962C8B-B14F-4D97-AF65-F5344CB8AC3E}">
        <p14:creationId xmlns:p14="http://schemas.microsoft.com/office/powerpoint/2010/main" val="358679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2709" y="6399129"/>
            <a:ext cx="7536574" cy="369332"/>
          </a:xfrm>
          <a:prstGeom prst="rect">
            <a:avLst/>
          </a:prstGeom>
          <a:noFill/>
        </p:spPr>
        <p:txBody>
          <a:bodyPr wrap="square" rtlCol="0">
            <a:spAutoFit/>
          </a:bodyPr>
          <a:lstStyle/>
          <a:p>
            <a:r>
              <a:rPr lang="en-US" b="1" dirty="0">
                <a:solidFill>
                  <a:schemeClr val="bg1"/>
                </a:solidFill>
              </a:rPr>
              <a:t>TEACHER VISUAL TEXT</a:t>
            </a:r>
          </a:p>
        </p:txBody>
      </p:sp>
      <p:sp>
        <p:nvSpPr>
          <p:cNvPr id="8" name="Rectangle 7"/>
          <p:cNvSpPr/>
          <p:nvPr/>
        </p:nvSpPr>
        <p:spPr>
          <a:xfrm>
            <a:off x="415073" y="2879200"/>
            <a:ext cx="2438400" cy="3185487"/>
          </a:xfrm>
          <a:prstGeom prst="rect">
            <a:avLst/>
          </a:prstGeom>
        </p:spPr>
        <p:txBody>
          <a:bodyPr wrap="square">
            <a:spAutoFit/>
          </a:bodyPr>
          <a:lstStyle/>
          <a:p>
            <a:r>
              <a:rPr lang="en-US" sz="2400" b="1" dirty="0"/>
              <a:t>Prompt: </a:t>
            </a:r>
            <a:r>
              <a:rPr lang="en-US" sz="2400" dirty="0"/>
              <a:t>What is an important idea from this text?  Start by stating your claim.  Support your claim and come to a consensus.</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576" y="898161"/>
            <a:ext cx="2075395" cy="1732136"/>
          </a:xfrm>
          <a:prstGeom prst="rect">
            <a:avLst/>
          </a:prstGeom>
          <a:ln w="38100">
            <a:solidFill>
              <a:schemeClr val="accent1"/>
            </a:solidFill>
          </a:ln>
          <a:effectLst>
            <a:glow rad="139700">
              <a:schemeClr val="accent1">
                <a:lumMod val="40000"/>
                <a:lumOff val="60000"/>
                <a:alpha val="40000"/>
              </a:schemeClr>
            </a:glow>
          </a:effectLst>
        </p:spPr>
      </p:pic>
      <p:pic>
        <p:nvPicPr>
          <p:cNvPr id="10" name="Picture 9">
            <a:extLst>
              <a:ext uri="{FF2B5EF4-FFF2-40B4-BE49-F238E27FC236}">
                <a16:creationId xmlns:a16="http://schemas.microsoft.com/office/drawing/2014/main" id="{ACEED7E4-5E5E-1D4D-851D-690A983DC047}"/>
              </a:ext>
            </a:extLst>
          </p:cNvPr>
          <p:cNvPicPr>
            <a:picLocks noChangeAspect="1"/>
          </p:cNvPicPr>
          <p:nvPr/>
        </p:nvPicPr>
        <p:blipFill rotWithShape="1">
          <a:blip r:embed="rId4"/>
          <a:srcRect l="3551" t="896" r="1717" b="1266"/>
          <a:stretch/>
        </p:blipFill>
        <p:spPr>
          <a:xfrm rot="5400000">
            <a:off x="3572686" y="425572"/>
            <a:ext cx="4781005" cy="5981925"/>
          </a:xfrm>
          <a:prstGeom prst="rect">
            <a:avLst/>
          </a:prstGeom>
          <a:ln w="57150">
            <a:solidFill>
              <a:schemeClr val="tx1"/>
            </a:solidFill>
          </a:ln>
        </p:spPr>
      </p:pic>
    </p:spTree>
    <p:extLst>
      <p:ext uri="{BB962C8B-B14F-4D97-AF65-F5344CB8AC3E}">
        <p14:creationId xmlns:p14="http://schemas.microsoft.com/office/powerpoint/2010/main" val="4295928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0260" y="931156"/>
            <a:ext cx="3079377" cy="2215991"/>
          </a:xfrm>
          <a:prstGeom prst="rect">
            <a:avLst/>
          </a:prstGeom>
          <a:noFill/>
        </p:spPr>
        <p:txBody>
          <a:bodyPr wrap="square" rtlCol="0">
            <a:spAutoFit/>
          </a:bodyPr>
          <a:lstStyle/>
          <a:p>
            <a:pPr algn="ctr"/>
            <a:r>
              <a:rPr lang="en-US" sz="2400" b="1" dirty="0"/>
              <a:t>Listen to the 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267" y="2039152"/>
            <a:ext cx="1445364" cy="1648785"/>
          </a:xfrm>
          <a:prstGeom prst="rect">
            <a:avLst/>
          </a:prstGeom>
        </p:spPr>
      </p:pic>
      <p:sp>
        <p:nvSpPr>
          <p:cNvPr id="8" name="Rectangle 7"/>
          <p:cNvSpPr/>
          <p:nvPr/>
        </p:nvSpPr>
        <p:spPr>
          <a:xfrm>
            <a:off x="327992" y="3687937"/>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7" name="Picture 6">
            <a:extLst>
              <a:ext uri="{FF2B5EF4-FFF2-40B4-BE49-F238E27FC236}">
                <a16:creationId xmlns:a16="http://schemas.microsoft.com/office/drawing/2014/main" id="{F1B05D2F-1FFC-AE4D-A349-CB7AD1866CF7}"/>
              </a:ext>
            </a:extLst>
          </p:cNvPr>
          <p:cNvPicPr>
            <a:picLocks noChangeAspect="1"/>
          </p:cNvPicPr>
          <p:nvPr/>
        </p:nvPicPr>
        <p:blipFill rotWithShape="1">
          <a:blip r:embed="rId6"/>
          <a:srcRect l="3551" t="896" r="1717" b="1266"/>
          <a:stretch/>
        </p:blipFill>
        <p:spPr>
          <a:xfrm rot="5400000">
            <a:off x="3918769" y="637823"/>
            <a:ext cx="4507723" cy="5639998"/>
          </a:xfrm>
          <a:prstGeom prst="rect">
            <a:avLst/>
          </a:prstGeom>
          <a:ln w="57150">
            <a:solidFill>
              <a:schemeClr val="tx1"/>
            </a:solidFill>
          </a:ln>
        </p:spPr>
      </p:pic>
      <p:pic>
        <p:nvPicPr>
          <p:cNvPr id="9" name="Online Media 1" descr="Recorded Sound">
            <a:hlinkClick r:id="" action="ppaction://media"/>
            <a:extLst>
              <a:ext uri="{FF2B5EF4-FFF2-40B4-BE49-F238E27FC236}">
                <a16:creationId xmlns:a16="http://schemas.microsoft.com/office/drawing/2014/main" id="{CBBE9C24-44B0-9346-AF74-9633113A5DF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84654" y="136288"/>
            <a:ext cx="812800" cy="812800"/>
          </a:xfrm>
          <a:prstGeom prst="rect">
            <a:avLst/>
          </a:prstGeom>
          <a:ln>
            <a:solidFill>
              <a:schemeClr val="accent1"/>
            </a:solidFill>
          </a:ln>
        </p:spPr>
      </p:pic>
    </p:spTree>
    <p:extLst>
      <p:ext uri="{BB962C8B-B14F-4D97-AF65-F5344CB8AC3E}">
        <p14:creationId xmlns:p14="http://schemas.microsoft.com/office/powerpoint/2010/main" val="3684847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739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9"/>
                </p:tgtEl>
              </p:cMediaNode>
            </p:audio>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5170646"/>
          </a:xfrm>
          <a:prstGeom prst="rect">
            <a:avLst/>
          </a:prstGeom>
          <a:noFill/>
        </p:spPr>
        <p:txBody>
          <a:bodyPr wrap="square" rtlCol="0">
            <a:spAutoFit/>
          </a:bodyPr>
          <a:lstStyle/>
          <a:p>
            <a:r>
              <a:rPr lang="en-US" sz="1500" b="1" dirty="0"/>
              <a:t>Partner A:</a:t>
            </a:r>
            <a:r>
              <a:rPr lang="en-US" sz="1500" dirty="0"/>
              <a:t> My claim is that we must all help clean the earth. What is your claim? </a:t>
            </a:r>
          </a:p>
          <a:p>
            <a:endParaRPr lang="en-US" sz="1500" dirty="0"/>
          </a:p>
          <a:p>
            <a:r>
              <a:rPr lang="en-US" sz="1500" b="1" dirty="0"/>
              <a:t>Partner A:</a:t>
            </a:r>
            <a:r>
              <a:rPr lang="en-US" sz="1500" dirty="0"/>
              <a:t> I agree with your claim. When helping to clean up the earth, you should work with many people. I see a few people in the visual text. They seem to be working together doing the same things. For example, two kids in the front are placing items into the bucket.  What evidence are you using to support your claim? </a:t>
            </a:r>
          </a:p>
          <a:p>
            <a:endParaRPr lang="en-US" sz="1500" b="1" dirty="0"/>
          </a:p>
          <a:p>
            <a:r>
              <a:rPr lang="en-US" sz="1500" b="1" dirty="0"/>
              <a:t>Partner A:</a:t>
            </a:r>
            <a:r>
              <a:rPr lang="en-US" sz="1500" dirty="0"/>
              <a:t> I think the teenagers are also working together by wearing white T-shirts that they can use to identify the people in their group. </a:t>
            </a:r>
          </a:p>
          <a:p>
            <a:endParaRPr lang="en-US" sz="1500" dirty="0"/>
          </a:p>
          <a:p>
            <a:r>
              <a:rPr lang="en-US" sz="1500" b="1" dirty="0"/>
              <a:t>Partner A:</a:t>
            </a:r>
            <a:r>
              <a:rPr lang="en-US" sz="1500" dirty="0"/>
              <a:t> I think we need to help our Earth by cleaning it up with others. Can we come to a consensus? </a:t>
            </a:r>
          </a:p>
          <a:p>
            <a:endParaRPr lang="en-US" sz="1500" dirty="0"/>
          </a:p>
        </p:txBody>
      </p:sp>
      <p:sp>
        <p:nvSpPr>
          <p:cNvPr id="5" name="TextBox 4"/>
          <p:cNvSpPr txBox="1"/>
          <p:nvPr/>
        </p:nvSpPr>
        <p:spPr>
          <a:xfrm>
            <a:off x="4591715" y="1052160"/>
            <a:ext cx="3619308" cy="5262979"/>
          </a:xfrm>
          <a:prstGeom prst="rect">
            <a:avLst/>
          </a:prstGeom>
          <a:noFill/>
        </p:spPr>
        <p:txBody>
          <a:bodyPr wrap="square" rtlCol="0">
            <a:spAutoFit/>
          </a:bodyPr>
          <a:lstStyle/>
          <a:p>
            <a:r>
              <a:rPr lang="en-US" sz="1400" b="1" dirty="0"/>
              <a:t>Partner B:</a:t>
            </a:r>
            <a:r>
              <a:rPr lang="en-US" sz="1400" dirty="0"/>
              <a:t> My claim is that an environmental clean-up requires a lot of people working together. How can you support your claim with evidence? </a:t>
            </a:r>
          </a:p>
          <a:p>
            <a:endParaRPr lang="en-US" sz="1400" b="1" dirty="0"/>
          </a:p>
          <a:p>
            <a:r>
              <a:rPr lang="en-US" sz="1400" b="1" dirty="0"/>
              <a:t>Partner B: </a:t>
            </a:r>
            <a:r>
              <a:rPr lang="en-US" sz="1400" dirty="0"/>
              <a:t>I notice all the teenagers are wearing gloves and face masks. They also</a:t>
            </a:r>
            <a:r>
              <a:rPr lang="en-US" sz="1400" b="1" dirty="0"/>
              <a:t> </a:t>
            </a:r>
            <a:r>
              <a:rPr lang="en-US" sz="1400" dirty="0"/>
              <a:t>have rakes and containers in which to place the trash they are picking</a:t>
            </a:r>
            <a:br>
              <a:rPr lang="en-US" sz="1400" dirty="0"/>
            </a:br>
            <a:r>
              <a:rPr lang="en-US" sz="1400" dirty="0"/>
              <a:t>up. I think they worked together to bring tools they can use to clean up the field. What other evidence from the visual text supports your claim? </a:t>
            </a:r>
          </a:p>
          <a:p>
            <a:endParaRPr lang="en-US" sz="1400" b="1" dirty="0"/>
          </a:p>
          <a:p>
            <a:r>
              <a:rPr lang="en-US" sz="1400" b="1" dirty="0"/>
              <a:t>Partner B:</a:t>
            </a:r>
            <a:r>
              <a:rPr lang="en-US" sz="1400" dirty="0"/>
              <a:t> I think this group of teenagers are working together so they can work faster and clean up a bigger area. How can we come to a consensus? </a:t>
            </a:r>
          </a:p>
          <a:p>
            <a:endParaRPr lang="en-US" sz="1400" dirty="0"/>
          </a:p>
          <a:p>
            <a:r>
              <a:rPr lang="en-US" sz="1400" b="1" dirty="0"/>
              <a:t>Partner B</a:t>
            </a:r>
            <a:r>
              <a:rPr lang="en-US" sz="1400" dirty="0"/>
              <a:t>: The important idea we came to a consensus on is that in order to clean up the earth you have to work together with others to make significant changes. </a:t>
            </a:r>
          </a:p>
          <a:p>
            <a:endParaRPr lang="en-US" sz="14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4282"/>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1027367"/>
            <a:ext cx="948679" cy="957629"/>
          </a:xfrm>
          <a:prstGeom prst="rect">
            <a:avLst/>
          </a:prstGeom>
        </p:spPr>
      </p:pic>
      <p:cxnSp>
        <p:nvCxnSpPr>
          <p:cNvPr id="20" name="Straight Connector 19"/>
          <p:cNvCxnSpPr>
            <a:cxnSpLocks/>
          </p:cNvCxnSpPr>
          <p:nvPr/>
        </p:nvCxnSpPr>
        <p:spPr>
          <a:xfrm>
            <a:off x="4530755" y="1183600"/>
            <a:ext cx="0" cy="51646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0" y="66675"/>
            <a:ext cx="8899525" cy="927100"/>
          </a:xfrm>
        </p:spPr>
        <p:txBody>
          <a:bodyPr>
            <a:normAutofit/>
          </a:bodyPr>
          <a:lstStyle/>
          <a:p>
            <a:pPr algn="ctr"/>
            <a:r>
              <a:rPr lang="en-US" sz="2800" b="1" u="sng" dirty="0">
                <a:solidFill>
                  <a:schemeClr val="tx1"/>
                </a:solidFill>
              </a:rPr>
              <a:t>What makes this a model conversation?</a:t>
            </a:r>
            <a:endParaRPr lang="en-US" sz="2800" b="1" dirty="0"/>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378270"/>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3" y="3941731"/>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0181" y="5026377"/>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 y="2268024"/>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38" y="3673979"/>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38" y="5078057"/>
            <a:ext cx="1199599" cy="1048469"/>
          </a:xfrm>
          <a:prstGeom prst="rect">
            <a:avLst/>
          </a:prstGeom>
        </p:spPr>
      </p:pic>
    </p:spTree>
    <p:extLst>
      <p:ext uri="{BB962C8B-B14F-4D97-AF65-F5344CB8AC3E}">
        <p14:creationId xmlns:p14="http://schemas.microsoft.com/office/powerpoint/2010/main" val="28339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5401479"/>
          </a:xfrm>
          <a:prstGeom prst="rect">
            <a:avLst/>
          </a:prstGeom>
          <a:noFill/>
        </p:spPr>
        <p:txBody>
          <a:bodyPr wrap="square" rtlCol="0">
            <a:spAutoFit/>
          </a:bodyPr>
          <a:lstStyle/>
          <a:p>
            <a:r>
              <a:rPr lang="en-US" sz="1500" b="1" dirty="0"/>
              <a:t>Partner A:</a:t>
            </a:r>
            <a:r>
              <a:rPr lang="en-US" sz="1500" dirty="0"/>
              <a:t> My claim is that we must all help clean the earth. What is your claim? </a:t>
            </a:r>
          </a:p>
          <a:p>
            <a:endParaRPr lang="en-US" sz="1500" dirty="0"/>
          </a:p>
          <a:p>
            <a:r>
              <a:rPr lang="en-US" sz="1500" b="1" dirty="0"/>
              <a:t>Partner A:</a:t>
            </a:r>
            <a:r>
              <a:rPr lang="en-US" sz="1500" dirty="0"/>
              <a:t> I agree with your claim. When helping to clean up the earth, you should work with many people. I see a few people in the visual text. They seem to be working together doing the same things. For example, two kids in the front are placing items into the bucket.  What evidence are you using to support your claim? </a:t>
            </a:r>
          </a:p>
          <a:p>
            <a:endParaRPr lang="en-US" sz="1500" b="1" dirty="0"/>
          </a:p>
          <a:p>
            <a:endParaRPr lang="en-US" sz="1500" b="1" dirty="0"/>
          </a:p>
          <a:p>
            <a:r>
              <a:rPr lang="en-US" sz="1500" b="1" dirty="0"/>
              <a:t>Partner A:</a:t>
            </a:r>
            <a:r>
              <a:rPr lang="en-US" sz="1500" dirty="0"/>
              <a:t> I think the teenagers are also working together by wearing white T-shirts that they can use to identify the people in their group. </a:t>
            </a:r>
          </a:p>
          <a:p>
            <a:endParaRPr lang="en-US" sz="1500" dirty="0"/>
          </a:p>
          <a:p>
            <a:r>
              <a:rPr lang="en-US" sz="1500" b="1" dirty="0"/>
              <a:t>Partner A:</a:t>
            </a:r>
            <a:r>
              <a:rPr lang="en-US" sz="1500" dirty="0"/>
              <a:t> I think we need to help our Earth by cleaning it up with others. Can we come to a consensus? </a:t>
            </a:r>
          </a:p>
          <a:p>
            <a:endParaRPr lang="en-US" sz="1500" dirty="0"/>
          </a:p>
        </p:txBody>
      </p:sp>
      <p:sp>
        <p:nvSpPr>
          <p:cNvPr id="5" name="TextBox 4"/>
          <p:cNvSpPr txBox="1"/>
          <p:nvPr/>
        </p:nvSpPr>
        <p:spPr>
          <a:xfrm>
            <a:off x="4591715" y="1052160"/>
            <a:ext cx="3619308" cy="5693866"/>
          </a:xfrm>
          <a:prstGeom prst="rect">
            <a:avLst/>
          </a:prstGeom>
          <a:noFill/>
        </p:spPr>
        <p:txBody>
          <a:bodyPr wrap="square" rtlCol="0">
            <a:spAutoFit/>
          </a:bodyPr>
          <a:lstStyle/>
          <a:p>
            <a:r>
              <a:rPr lang="en-US" sz="1400" b="1" dirty="0"/>
              <a:t>Partner B:</a:t>
            </a:r>
            <a:r>
              <a:rPr lang="en-US" sz="1400" dirty="0"/>
              <a:t> My claim is that an environmental clean-up requires a lot of people working together. How can you support your claim with evidence? </a:t>
            </a:r>
          </a:p>
          <a:p>
            <a:endParaRPr lang="en-US" sz="1400" b="1" dirty="0"/>
          </a:p>
          <a:p>
            <a:r>
              <a:rPr lang="en-US" sz="1400" b="1" dirty="0"/>
              <a:t>Partner B: </a:t>
            </a:r>
            <a:r>
              <a:rPr lang="en-US" sz="1400" dirty="0"/>
              <a:t>I notice all the teenagers are wearing gloves and face masks. They also</a:t>
            </a:r>
            <a:r>
              <a:rPr lang="en-US" sz="1400" b="1" dirty="0"/>
              <a:t> </a:t>
            </a:r>
            <a:r>
              <a:rPr lang="en-US" sz="1400" dirty="0"/>
              <a:t>have rakes and containers in which to place the trash they are picking</a:t>
            </a:r>
            <a:br>
              <a:rPr lang="en-US" sz="1400" dirty="0"/>
            </a:br>
            <a:r>
              <a:rPr lang="en-US" sz="1400" dirty="0"/>
              <a:t>up. I think they worked together to bring tools they can use to clean up the field. What other evidence from the visual text supports your claim? </a:t>
            </a:r>
          </a:p>
          <a:p>
            <a:endParaRPr lang="en-US" sz="1400" dirty="0"/>
          </a:p>
          <a:p>
            <a:endParaRPr lang="en-US" sz="1400" b="1" dirty="0"/>
          </a:p>
          <a:p>
            <a:r>
              <a:rPr lang="en-US" sz="1400" b="1" dirty="0"/>
              <a:t>Partner B:</a:t>
            </a:r>
            <a:r>
              <a:rPr lang="en-US" sz="1400" dirty="0"/>
              <a:t> I think this group of teenagers are working together so they can work faster and clean up a bigger area. How can we come to a consensus? </a:t>
            </a:r>
          </a:p>
          <a:p>
            <a:endParaRPr lang="en-US" sz="1400" dirty="0"/>
          </a:p>
          <a:p>
            <a:r>
              <a:rPr lang="en-US" sz="1400" b="1" dirty="0"/>
              <a:t>Partner B</a:t>
            </a:r>
            <a:r>
              <a:rPr lang="en-US" sz="1400" dirty="0"/>
              <a:t>: The important idea we came to a consensus on is that in order to clean up the earth you have to work together with others to make significant changes. </a:t>
            </a:r>
          </a:p>
          <a:p>
            <a:endParaRPr lang="en-US" sz="14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4282"/>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1027367"/>
            <a:ext cx="948679" cy="957629"/>
          </a:xfrm>
          <a:prstGeom prst="rect">
            <a:avLst/>
          </a:prstGeom>
        </p:spPr>
      </p:pic>
      <p:cxnSp>
        <p:nvCxnSpPr>
          <p:cNvPr id="20" name="Straight Connector 19"/>
          <p:cNvCxnSpPr>
            <a:cxnSpLocks/>
          </p:cNvCxnSpPr>
          <p:nvPr/>
        </p:nvCxnSpPr>
        <p:spPr>
          <a:xfrm>
            <a:off x="4530755" y="1183600"/>
            <a:ext cx="0" cy="500384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0" y="66675"/>
            <a:ext cx="8899525" cy="927100"/>
          </a:xfrm>
        </p:spPr>
        <p:txBody>
          <a:bodyPr>
            <a:normAutofit/>
          </a:bodyPr>
          <a:lstStyle/>
          <a:p>
            <a:pPr algn="ctr"/>
            <a:r>
              <a:rPr lang="en-US" sz="2800" b="1" u="sng" dirty="0">
                <a:solidFill>
                  <a:schemeClr val="tx1"/>
                </a:solidFill>
              </a:rPr>
              <a:t>Understanding the Skill of NEGOTIATE</a:t>
            </a:r>
            <a:endParaRPr lang="en-US" sz="2800" b="1" dirty="0"/>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378270"/>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3" y="3844951"/>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3" y="5171061"/>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03569"/>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39" y="3601221"/>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97" y="5138971"/>
            <a:ext cx="1199599" cy="1048469"/>
          </a:xfrm>
          <a:prstGeom prst="rect">
            <a:avLst/>
          </a:prstGeom>
        </p:spPr>
      </p:pic>
      <p:cxnSp>
        <p:nvCxnSpPr>
          <p:cNvPr id="15" name="Straight Connector 14">
            <a:extLst>
              <a:ext uri="{FF2B5EF4-FFF2-40B4-BE49-F238E27FC236}">
                <a16:creationId xmlns:a16="http://schemas.microsoft.com/office/drawing/2014/main" id="{B9CCB05F-B963-6646-B3A8-A1FF920B1433}"/>
              </a:ext>
            </a:extLst>
          </p:cNvPr>
          <p:cNvCxnSpPr>
            <a:cxnSpLocks/>
          </p:cNvCxnSpPr>
          <p:nvPr/>
        </p:nvCxnSpPr>
        <p:spPr>
          <a:xfrm>
            <a:off x="2095444" y="1331719"/>
            <a:ext cx="1316087" cy="0"/>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7AB585F-C880-8A42-A72A-7D56C81257FA}"/>
              </a:ext>
            </a:extLst>
          </p:cNvPr>
          <p:cNvCxnSpPr>
            <a:cxnSpLocks/>
          </p:cNvCxnSpPr>
          <p:nvPr/>
        </p:nvCxnSpPr>
        <p:spPr>
          <a:xfrm>
            <a:off x="2895657" y="1560527"/>
            <a:ext cx="1554105" cy="0"/>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FAFD30B-09D7-C846-8FEA-5F7B51C9E6E1}"/>
              </a:ext>
            </a:extLst>
          </p:cNvPr>
          <p:cNvCxnSpPr>
            <a:cxnSpLocks/>
          </p:cNvCxnSpPr>
          <p:nvPr/>
        </p:nvCxnSpPr>
        <p:spPr>
          <a:xfrm>
            <a:off x="2102511" y="2009032"/>
            <a:ext cx="1798929" cy="0"/>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56302F3-243D-9649-990D-A9D483F07E05}"/>
              </a:ext>
            </a:extLst>
          </p:cNvPr>
          <p:cNvCxnSpPr>
            <a:cxnSpLocks/>
          </p:cNvCxnSpPr>
          <p:nvPr/>
        </p:nvCxnSpPr>
        <p:spPr>
          <a:xfrm>
            <a:off x="5441392" y="1319057"/>
            <a:ext cx="1185665" cy="0"/>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1F7DB58-9761-414C-8B29-5A030B4E2542}"/>
              </a:ext>
            </a:extLst>
          </p:cNvPr>
          <p:cNvCxnSpPr>
            <a:cxnSpLocks/>
          </p:cNvCxnSpPr>
          <p:nvPr/>
        </p:nvCxnSpPr>
        <p:spPr>
          <a:xfrm>
            <a:off x="4677931" y="1959515"/>
            <a:ext cx="677645" cy="0"/>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67BF21F-0AD2-9D46-B686-20853C44DEFA}"/>
              </a:ext>
            </a:extLst>
          </p:cNvPr>
          <p:cNvCxnSpPr>
            <a:cxnSpLocks/>
          </p:cNvCxnSpPr>
          <p:nvPr/>
        </p:nvCxnSpPr>
        <p:spPr>
          <a:xfrm>
            <a:off x="5355576" y="1746397"/>
            <a:ext cx="2769177" cy="0"/>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3EE1F12-F255-744D-994B-18D58914A6EB}"/>
              </a:ext>
            </a:extLst>
          </p:cNvPr>
          <p:cNvCxnSpPr>
            <a:cxnSpLocks/>
          </p:cNvCxnSpPr>
          <p:nvPr/>
        </p:nvCxnSpPr>
        <p:spPr>
          <a:xfrm>
            <a:off x="1243138" y="3616461"/>
            <a:ext cx="3206624" cy="0"/>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8A7F25E-2DFD-654E-93A4-A2F570BD6610}"/>
              </a:ext>
            </a:extLst>
          </p:cNvPr>
          <p:cNvCxnSpPr>
            <a:cxnSpLocks/>
          </p:cNvCxnSpPr>
          <p:nvPr/>
        </p:nvCxnSpPr>
        <p:spPr>
          <a:xfrm>
            <a:off x="3931920" y="3370026"/>
            <a:ext cx="517842" cy="0"/>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FB2D26A-2CC9-0945-80D9-C3BDD444F31D}"/>
              </a:ext>
            </a:extLst>
          </p:cNvPr>
          <p:cNvCxnSpPr>
            <a:cxnSpLocks/>
          </p:cNvCxnSpPr>
          <p:nvPr/>
        </p:nvCxnSpPr>
        <p:spPr>
          <a:xfrm>
            <a:off x="1283802" y="3844951"/>
            <a:ext cx="560238" cy="0"/>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0DBA68C-C312-594B-9652-3EEFA1E969D3}"/>
              </a:ext>
            </a:extLst>
          </p:cNvPr>
          <p:cNvCxnSpPr>
            <a:cxnSpLocks/>
          </p:cNvCxnSpPr>
          <p:nvPr/>
        </p:nvCxnSpPr>
        <p:spPr>
          <a:xfrm>
            <a:off x="5547906" y="2367580"/>
            <a:ext cx="853463" cy="0"/>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FB649D2-6557-6340-AD5B-CF6F3FE79329}"/>
              </a:ext>
            </a:extLst>
          </p:cNvPr>
          <p:cNvCxnSpPr>
            <a:cxnSpLocks/>
          </p:cNvCxnSpPr>
          <p:nvPr/>
        </p:nvCxnSpPr>
        <p:spPr>
          <a:xfrm>
            <a:off x="7151292" y="3429122"/>
            <a:ext cx="788748" cy="0"/>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CDAD7C5-EB06-A749-9A0D-8A166698BE70}"/>
              </a:ext>
            </a:extLst>
          </p:cNvPr>
          <p:cNvCxnSpPr>
            <a:cxnSpLocks/>
          </p:cNvCxnSpPr>
          <p:nvPr/>
        </p:nvCxnSpPr>
        <p:spPr>
          <a:xfrm>
            <a:off x="4692354" y="3670280"/>
            <a:ext cx="3125766" cy="0"/>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A23F722-AC6D-3443-968D-239981213D0C}"/>
              </a:ext>
            </a:extLst>
          </p:cNvPr>
          <p:cNvCxnSpPr>
            <a:cxnSpLocks/>
          </p:cNvCxnSpPr>
          <p:nvPr/>
        </p:nvCxnSpPr>
        <p:spPr>
          <a:xfrm>
            <a:off x="2102511" y="4506826"/>
            <a:ext cx="650976" cy="0"/>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CEEA53D-8CE2-1E4B-830E-F870C3C08392}"/>
              </a:ext>
            </a:extLst>
          </p:cNvPr>
          <p:cNvCxnSpPr>
            <a:cxnSpLocks/>
          </p:cNvCxnSpPr>
          <p:nvPr/>
        </p:nvCxnSpPr>
        <p:spPr>
          <a:xfrm flipV="1">
            <a:off x="4692354" y="3868400"/>
            <a:ext cx="467602" cy="1"/>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9588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5"/>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7"/>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40"/>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
            <a:extLst>
              <a:ext uri="{FF2B5EF4-FFF2-40B4-BE49-F238E27FC236}">
                <a16:creationId xmlns:a16="http://schemas.microsoft.com/office/drawing/2014/main" id="{9DBF3FB3-D278-A54E-8882-8B04ADD5CEE2}"/>
              </a:ext>
            </a:extLst>
          </p:cNvPr>
          <p:cNvPicPr>
            <a:picLocks noChangeAspect="1"/>
          </p:cNvPicPr>
          <p:nvPr/>
        </p:nvPicPr>
        <p:blipFill>
          <a:blip r:embed="rId2">
            <a:extLst>
              <a:ext uri="{28A0092B-C50C-407E-A947-70E740481C1C}">
                <a14:useLocalDpi xmlns:a14="http://schemas.microsoft.com/office/drawing/2010/main" val="0"/>
              </a:ext>
            </a:extLst>
          </a:blip>
          <a:srcRect l="3700" t="11067" r="6044" b="17174"/>
          <a:stretch>
            <a:fillRect/>
          </a:stretch>
        </p:blipFill>
        <p:spPr>
          <a:xfrm>
            <a:off x="1573967" y="484092"/>
            <a:ext cx="6336843" cy="5392052"/>
          </a:xfrm>
          <a:prstGeom prst="rect">
            <a:avLst/>
          </a:prstGeom>
          <a:solidFill>
            <a:schemeClr val="bg1"/>
          </a:solidFill>
          <a:ln w="57150">
            <a:solidFill>
              <a:srgbClr val="7030A0"/>
            </a:solidFill>
            <a:miter lim="800000"/>
            <a:headEnd/>
            <a:tailEnd/>
          </a:ln>
        </p:spPr>
      </p:pic>
    </p:spTree>
    <p:extLst>
      <p:ext uri="{BB962C8B-B14F-4D97-AF65-F5344CB8AC3E}">
        <p14:creationId xmlns:p14="http://schemas.microsoft.com/office/powerpoint/2010/main" val="2245986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7305492" y="300264"/>
            <a:ext cx="1538061" cy="2168616"/>
          </a:xfrm>
          <a:prstGeom prst="rect">
            <a:avLst/>
          </a:prstGeom>
          <a:ln w="12700" cap="sq">
            <a:solidFill>
              <a:srgbClr val="000000"/>
            </a:solidFill>
            <a:prstDash val="solid"/>
            <a:miter lim="800000"/>
          </a:ln>
          <a:effectLst>
            <a:glow rad="152400">
              <a:schemeClr val="accent1">
                <a:lumMod val="40000"/>
                <a:lumOff val="60000"/>
                <a:alpha val="40000"/>
              </a:schemeClr>
            </a:glow>
            <a:outerShdw blurRad="50800" dist="38100" dir="2700000" algn="tl" rotWithShape="0">
              <a:srgbClr val="000000">
                <a:alpha val="43000"/>
              </a:srgbClr>
            </a:outerShdw>
          </a:effectLst>
        </p:spPr>
      </p:pic>
      <p:sp>
        <p:nvSpPr>
          <p:cNvPr id="7" name="TextBox 6"/>
          <p:cNvSpPr txBox="1">
            <a:spLocks noChangeArrowheads="1"/>
          </p:cNvSpPr>
          <p:nvPr/>
        </p:nvSpPr>
        <p:spPr bwMode="auto">
          <a:xfrm>
            <a:off x="496888" y="392113"/>
            <a:ext cx="6910387" cy="463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r>
              <a:rPr lang="en-US" sz="3700" b="1">
                <a:latin typeface="Avenir Black" charset="0"/>
                <a:cs typeface="Avenir Black" charset="0"/>
              </a:rPr>
              <a:t>Conversation Norms Poster</a:t>
            </a:r>
          </a:p>
          <a:p>
            <a:r>
              <a:rPr lang="en-US" sz="3600" b="1">
                <a:latin typeface="Avenir Book" charset="0"/>
                <a:cs typeface="Avenir Book" charset="0"/>
              </a:rPr>
              <a:t> </a:t>
            </a:r>
            <a:endParaRPr lang="en-US" sz="3600">
              <a:latin typeface="Avenir Book" charset="0"/>
              <a:cs typeface="Avenir Book" charset="0"/>
            </a:endParaRPr>
          </a:p>
          <a:p>
            <a:pPr lvl="1">
              <a:buFont typeface="Arial" charset="0"/>
              <a:buChar char="•"/>
            </a:pPr>
            <a:r>
              <a:rPr lang="en-US" sz="3400">
                <a:latin typeface="Avenir Book" charset="0"/>
                <a:cs typeface="Avenir Book" charset="0"/>
              </a:rPr>
              <a:t>Use your think time</a:t>
            </a:r>
          </a:p>
          <a:p>
            <a:pPr lvl="1">
              <a:buFont typeface="Arial" charset="0"/>
              <a:buChar char="•"/>
            </a:pPr>
            <a:r>
              <a:rPr lang="en-US" sz="3400">
                <a:latin typeface="Avenir Book" charset="0"/>
                <a:cs typeface="Avenir Book" charset="0"/>
              </a:rPr>
              <a:t>Use the language of the skill</a:t>
            </a:r>
          </a:p>
          <a:p>
            <a:pPr lvl="1">
              <a:buFont typeface="Arial" charset="0"/>
              <a:buChar char="•"/>
            </a:pPr>
            <a:r>
              <a:rPr lang="en-US" sz="3400">
                <a:latin typeface="Avenir Book" charset="0"/>
                <a:cs typeface="Avenir Book" charset="0"/>
              </a:rPr>
              <a:t>Use your conversation voice</a:t>
            </a:r>
          </a:p>
          <a:p>
            <a:pPr lvl="1">
              <a:buFont typeface="Arial" charset="0"/>
              <a:buChar char="•"/>
            </a:pPr>
            <a:r>
              <a:rPr lang="en-US" sz="3400">
                <a:latin typeface="Avenir Book" charset="0"/>
                <a:cs typeface="Avenir Book" charset="0"/>
              </a:rPr>
              <a:t>Listen respectfully</a:t>
            </a:r>
          </a:p>
          <a:p>
            <a:pPr lvl="1">
              <a:buFont typeface="Arial" charset="0"/>
              <a:buChar char="•"/>
            </a:pPr>
            <a:r>
              <a:rPr lang="en-US" sz="3400">
                <a:latin typeface="Avenir Book" charset="0"/>
                <a:cs typeface="Avenir Book" charset="0"/>
              </a:rPr>
              <a:t>Take turns and build on each other’s ideas</a:t>
            </a:r>
          </a:p>
          <a:p>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986" y="4707812"/>
            <a:ext cx="7802919" cy="1938197"/>
          </a:xfrm>
          <a:prstGeom prst="rect">
            <a:avLst/>
          </a:prstGeom>
          <a:effectLst>
            <a:glow rad="190500">
              <a:schemeClr val="accent1">
                <a:lumMod val="40000"/>
                <a:lumOff val="60000"/>
                <a:alpha val="40000"/>
              </a:schemeClr>
            </a:glow>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4049" y="3720354"/>
            <a:ext cx="2787756" cy="2302928"/>
          </a:xfrm>
          <a:prstGeom prst="rect">
            <a:avLst/>
          </a:prstGeom>
          <a:effectLst>
            <a:glow rad="190500">
              <a:schemeClr val="accent1">
                <a:lumMod val="40000"/>
                <a:lumOff val="60000"/>
                <a:alpha val="40000"/>
              </a:schemeClr>
            </a:glow>
          </a:effec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63984" y="3166361"/>
            <a:ext cx="3240742" cy="2510550"/>
          </a:xfrm>
          <a:prstGeom prst="rect">
            <a:avLst/>
          </a:prstGeom>
          <a:effectLst>
            <a:glow rad="190500">
              <a:schemeClr val="accent1">
                <a:lumMod val="40000"/>
                <a:lumOff val="60000"/>
                <a:alpha val="40000"/>
              </a:schemeClr>
            </a:glow>
          </a:effectLst>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27694" y="2732895"/>
            <a:ext cx="2415859" cy="1974918"/>
          </a:xfrm>
          <a:prstGeom prst="rect">
            <a:avLst/>
          </a:prstGeom>
          <a:effectLst>
            <a:glow rad="190500">
              <a:schemeClr val="accent1">
                <a:lumMod val="40000"/>
                <a:lumOff val="60000"/>
                <a:alpha val="40000"/>
              </a:schemeClr>
            </a:glow>
          </a:effectLst>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21824" y="1029814"/>
            <a:ext cx="2321729" cy="1937728"/>
          </a:xfrm>
          <a:prstGeom prst="rect">
            <a:avLst/>
          </a:prstGeom>
          <a:effectLst>
            <a:glow rad="139700">
              <a:schemeClr val="accent1">
                <a:lumMod val="40000"/>
                <a:lumOff val="60000"/>
                <a:alpha val="40000"/>
              </a:schemeClr>
            </a:glow>
          </a:effectLst>
        </p:spPr>
      </p:pic>
    </p:spTree>
    <p:extLst>
      <p:ext uri="{BB962C8B-B14F-4D97-AF65-F5344CB8AC3E}">
        <p14:creationId xmlns:p14="http://schemas.microsoft.com/office/powerpoint/2010/main" val="18644105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nodeType="clickEffect">
                                  <p:stCondLst>
                                    <p:cond delay="0"/>
                                  </p:stCondLst>
                                  <p:childTnLst>
                                    <p:animEffect transition="out" filter="blinds(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xit" presetSubtype="10" fill="hold" nodeType="clickEffect">
                                  <p:stCondLst>
                                    <p:cond delay="0"/>
                                  </p:stCondLst>
                                  <p:childTnLst>
                                    <p:animEffect transition="out" filter="blinds(horizontal)">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xit" presetSubtype="10" fill="hold" nodeType="clickEffect">
                                  <p:stCondLst>
                                    <p:cond delay="0"/>
                                  </p:stCondLst>
                                  <p:childTnLst>
                                    <p:animEffect transition="out" filter="blinds(horizontal)">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nodeType="clickEffect">
                                  <p:stCondLst>
                                    <p:cond delay="0"/>
                                  </p:stCondLst>
                                  <p:childTnLst>
                                    <p:set>
                                      <p:cBhvr>
                                        <p:cTn id="37"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xit" presetSubtype="10" fill="hold" nodeType="clickEffect">
                                  <p:stCondLst>
                                    <p:cond delay="0"/>
                                  </p:stCondLst>
                                  <p:childTnLst>
                                    <p:animEffect transition="out" filter="blinds(horizontal)">
                                      <p:cBhvr>
                                        <p:cTn id="45" dur="500"/>
                                        <p:tgtEl>
                                          <p:spTgt spid="10"/>
                                        </p:tgtEl>
                                      </p:cBhvr>
                                    </p:animEffect>
                                    <p:set>
                                      <p:cBhvr>
                                        <p:cTn id="46" dur="1" fill="hold">
                                          <p:stCondLst>
                                            <p:cond delay="499"/>
                                          </p:stCondLst>
                                        </p:cTn>
                                        <p:tgtEl>
                                          <p:spTgt spid="10"/>
                                        </p:tgtEl>
                                        <p:attrNameLst>
                                          <p:attrName>style.visibility</p:attrName>
                                        </p:attrNameLst>
                                      </p:cBhvr>
                                      <p:to>
                                        <p:strVal val="hidden"/>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3" presetClass="exit" presetSubtype="10" fill="hold" nodeType="clickEffect">
                                  <p:stCondLst>
                                    <p:cond delay="0"/>
                                  </p:stCondLst>
                                  <p:childTnLst>
                                    <p:animEffect transition="out" filter="blinds(horizontal)">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1" presetClass="entr" presetSubtype="0" fill="hold" nodeType="clickEffect">
                                  <p:stCondLst>
                                    <p:cond delay="0"/>
                                  </p:stCondLst>
                                  <p:childTnLst>
                                    <p:set>
                                      <p:cBhvr>
                                        <p:cTn id="63"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64" fill="hold" nodeType="clickPar">
                      <p:stCondLst>
                        <p:cond delay="indefinite"/>
                      </p:stCondLst>
                      <p:childTnLst>
                        <p:par>
                          <p:cTn id="65" fill="hold" nodeType="withGroup">
                            <p:stCondLst>
                              <p:cond delay="0"/>
                            </p:stCondLst>
                            <p:childTnLst>
                              <p:par>
                                <p:cTn id="66" presetID="1" presetClass="entr" presetSubtype="0" fill="hold" nodeType="clickEffect">
                                  <p:stCondLst>
                                    <p:cond delay="0"/>
                                  </p:stCondLst>
                                  <p:childTnLst>
                                    <p:set>
                                      <p:cBhvr>
                                        <p:cTn id="6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5820" y="984948"/>
            <a:ext cx="3079377" cy="2215991"/>
          </a:xfrm>
          <a:prstGeom prst="rect">
            <a:avLst/>
          </a:prstGeom>
          <a:noFill/>
        </p:spPr>
        <p:txBody>
          <a:bodyPr wrap="square" rtlCol="0">
            <a:spAutoFit/>
          </a:bodyPr>
          <a:lstStyle/>
          <a:p>
            <a:pPr algn="ctr"/>
            <a:r>
              <a:rPr lang="en-US" sz="2400" b="1" dirty="0"/>
              <a:t>Listen to the Non-Model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2827" y="2092944"/>
            <a:ext cx="1445364" cy="1648785"/>
          </a:xfrm>
          <a:prstGeom prst="rect">
            <a:avLst/>
          </a:prstGeom>
        </p:spPr>
      </p:pic>
      <p:sp>
        <p:nvSpPr>
          <p:cNvPr id="8" name="Rectangle 7"/>
          <p:cNvSpPr/>
          <p:nvPr/>
        </p:nvSpPr>
        <p:spPr>
          <a:xfrm>
            <a:off x="327992" y="3741729"/>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7" name="Picture 6">
            <a:extLst>
              <a:ext uri="{FF2B5EF4-FFF2-40B4-BE49-F238E27FC236}">
                <a16:creationId xmlns:a16="http://schemas.microsoft.com/office/drawing/2014/main" id="{C8A047D7-8FA2-B041-8B29-F195423D22FE}"/>
              </a:ext>
            </a:extLst>
          </p:cNvPr>
          <p:cNvPicPr>
            <a:picLocks noChangeAspect="1"/>
          </p:cNvPicPr>
          <p:nvPr/>
        </p:nvPicPr>
        <p:blipFill rotWithShape="1">
          <a:blip r:embed="rId6"/>
          <a:srcRect l="3551" t="896" r="1717" b="1266"/>
          <a:stretch/>
        </p:blipFill>
        <p:spPr>
          <a:xfrm rot="5400000">
            <a:off x="3918769" y="637823"/>
            <a:ext cx="4507723" cy="5639998"/>
          </a:xfrm>
          <a:prstGeom prst="rect">
            <a:avLst/>
          </a:prstGeom>
          <a:ln w="57150">
            <a:solidFill>
              <a:schemeClr val="tx1"/>
            </a:solidFill>
          </a:ln>
        </p:spPr>
      </p:pic>
      <p:pic>
        <p:nvPicPr>
          <p:cNvPr id="9" name="Online Media 1" descr="Recorded Sound">
            <a:hlinkClick r:id="" action="ppaction://media"/>
            <a:extLst>
              <a:ext uri="{FF2B5EF4-FFF2-40B4-BE49-F238E27FC236}">
                <a16:creationId xmlns:a16="http://schemas.microsoft.com/office/drawing/2014/main" id="{A6469234-4C98-604D-BFDF-A28F6EC1EBB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18400" y="136288"/>
            <a:ext cx="812800" cy="812800"/>
          </a:xfrm>
          <a:prstGeom prst="rect">
            <a:avLst/>
          </a:prstGeom>
          <a:ln>
            <a:solidFill>
              <a:schemeClr val="accent1"/>
            </a:solidFill>
          </a:ln>
        </p:spPr>
      </p:pic>
    </p:spTree>
    <p:extLst>
      <p:ext uri="{BB962C8B-B14F-4D97-AF65-F5344CB8AC3E}">
        <p14:creationId xmlns:p14="http://schemas.microsoft.com/office/powerpoint/2010/main" val="2003035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426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9"/>
                </p:tgtEl>
              </p:cMediaNode>
            </p:audio>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6" y="796411"/>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6443" y="941979"/>
            <a:ext cx="948679" cy="957629"/>
          </a:xfrm>
          <a:prstGeom prst="rect">
            <a:avLst/>
          </a:prstGeom>
        </p:spPr>
      </p:pic>
      <p:cxnSp>
        <p:nvCxnSpPr>
          <p:cNvPr id="20" name="Straight Connector 19"/>
          <p:cNvCxnSpPr>
            <a:cxnSpLocks/>
          </p:cNvCxnSpPr>
          <p:nvPr/>
        </p:nvCxnSpPr>
        <p:spPr>
          <a:xfrm>
            <a:off x="4591715" y="1183600"/>
            <a:ext cx="0" cy="506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268952" y="74580"/>
            <a:ext cx="8645525" cy="1001713"/>
          </a:xfrm>
        </p:spPr>
        <p:txBody>
          <a:bodyPr>
            <a:normAutofit fontScale="90000"/>
          </a:bodyPr>
          <a:lstStyle/>
          <a:p>
            <a:pPr algn="ctr"/>
            <a:r>
              <a:rPr lang="en-US" sz="2800" b="1" u="sng" dirty="0">
                <a:solidFill>
                  <a:schemeClr val="tx1"/>
                </a:solidFill>
              </a:rPr>
              <a:t>REVIEW </a:t>
            </a:r>
            <a:r>
              <a:rPr lang="en-US" sz="2800" b="1" dirty="0">
                <a:solidFill>
                  <a:schemeClr val="tx1"/>
                </a:solidFill>
              </a:rPr>
              <a:t>Non- Model</a:t>
            </a:r>
            <a:br>
              <a:rPr lang="en-US" sz="2800" b="1" dirty="0">
                <a:solidFill>
                  <a:schemeClr val="tx1"/>
                </a:solidFill>
              </a:rPr>
            </a:br>
            <a:r>
              <a:rPr lang="en-US" sz="2800" b="1" dirty="0">
                <a:solidFill>
                  <a:schemeClr val="tx1"/>
                </a:solidFill>
              </a:rPr>
              <a:t> What is an important idea from this text?  Start by stating your claim.  Support your claim and come to a consensus. </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2738" y="2451739"/>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3182" y="3716000"/>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56744"/>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7" y="3741571"/>
            <a:ext cx="1199599" cy="1048469"/>
          </a:xfrm>
          <a:prstGeom prst="rect">
            <a:avLst/>
          </a:prstGeom>
        </p:spPr>
      </p:pic>
      <p:pic>
        <p:nvPicPr>
          <p:cNvPr id="17" name="Picture 16" descr="Screen Shot 2016-03-07 at 10.04.06 AM.png">
            <a:extLst>
              <a:ext uri="{FF2B5EF4-FFF2-40B4-BE49-F238E27FC236}">
                <a16:creationId xmlns:a16="http://schemas.microsoft.com/office/drawing/2014/main" id="{F8926CE2-42F4-324A-9FE9-3075150166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6" y="5199931"/>
            <a:ext cx="1199599" cy="1048469"/>
          </a:xfrm>
          <a:prstGeom prst="rect">
            <a:avLst/>
          </a:prstGeom>
        </p:spPr>
      </p:pic>
      <p:pic>
        <p:nvPicPr>
          <p:cNvPr id="18" name="Picture 17" descr="Screen Shot 2016-03-07 at 10.04.12 AM.png">
            <a:extLst>
              <a:ext uri="{FF2B5EF4-FFF2-40B4-BE49-F238E27FC236}">
                <a16:creationId xmlns:a16="http://schemas.microsoft.com/office/drawing/2014/main" id="{5ECA1781-6737-E44F-81D1-AC8D656E2A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0291" y="5115579"/>
            <a:ext cx="948679" cy="957629"/>
          </a:xfrm>
          <a:prstGeom prst="rect">
            <a:avLst/>
          </a:prstGeom>
        </p:spPr>
      </p:pic>
      <p:sp>
        <p:nvSpPr>
          <p:cNvPr id="27" name="TextBox 26">
            <a:extLst>
              <a:ext uri="{FF2B5EF4-FFF2-40B4-BE49-F238E27FC236}">
                <a16:creationId xmlns:a16="http://schemas.microsoft.com/office/drawing/2014/main" id="{02E234BA-1AB5-994D-9354-337E0ED941DE}"/>
              </a:ext>
            </a:extLst>
          </p:cNvPr>
          <p:cNvSpPr txBox="1"/>
          <p:nvPr/>
        </p:nvSpPr>
        <p:spPr>
          <a:xfrm>
            <a:off x="1203605" y="1052160"/>
            <a:ext cx="3392116" cy="6786473"/>
          </a:xfrm>
          <a:prstGeom prst="rect">
            <a:avLst/>
          </a:prstGeom>
          <a:noFill/>
        </p:spPr>
        <p:txBody>
          <a:bodyPr wrap="square" rtlCol="0">
            <a:spAutoFit/>
          </a:bodyPr>
          <a:lstStyle/>
          <a:p>
            <a:r>
              <a:rPr lang="en-US" sz="1500" b="1" dirty="0"/>
              <a:t>Partner A: </a:t>
            </a:r>
            <a:r>
              <a:rPr lang="en-US" sz="1500" dirty="0"/>
              <a:t>An important idea is they are making cakes. </a:t>
            </a:r>
          </a:p>
          <a:p>
            <a:endParaRPr lang="en-US" sz="1500" dirty="0"/>
          </a:p>
          <a:p>
            <a:endParaRPr lang="en-US" sz="1500" dirty="0"/>
          </a:p>
          <a:p>
            <a:endParaRPr lang="en-US" sz="1500" dirty="0"/>
          </a:p>
          <a:p>
            <a:r>
              <a:rPr lang="en-US" sz="1500" b="1" dirty="0"/>
              <a:t>Partner A: </a:t>
            </a:r>
            <a:r>
              <a:rPr lang="en-US" sz="1500" dirty="0"/>
              <a:t>In the text it shows the kids working together to get things for the cake. I see buckets of fruit, a sign and a shelf that all the children are bring to the big girl. </a:t>
            </a:r>
          </a:p>
          <a:p>
            <a:endParaRPr lang="en-US" sz="1500" b="1" dirty="0"/>
          </a:p>
          <a:p>
            <a:endParaRPr lang="en-US" sz="1500" b="1" dirty="0"/>
          </a:p>
          <a:p>
            <a:r>
              <a:rPr lang="en-US" sz="1500" b="1" dirty="0"/>
              <a:t>Partner A: </a:t>
            </a:r>
            <a:r>
              <a:rPr lang="en-US" sz="1500" dirty="0"/>
              <a:t>The kids all have smiles on their faces and seem happy to help the girl with the red hair. </a:t>
            </a:r>
          </a:p>
          <a:p>
            <a:endParaRPr lang="en-US" sz="1500" dirty="0"/>
          </a:p>
          <a:p>
            <a:endParaRPr lang="en-US" sz="1500" dirty="0"/>
          </a:p>
          <a:p>
            <a:endParaRPr lang="en-US" sz="1500" b="1" dirty="0"/>
          </a:p>
          <a:p>
            <a:r>
              <a:rPr lang="en-US" sz="1500" b="1" dirty="0"/>
              <a:t>Partner A: </a:t>
            </a:r>
            <a:r>
              <a:rPr lang="en-US" sz="1500" dirty="0"/>
              <a:t>I disagree. I think it is about making pies. I see they are making pies because on the sign it says “Amanda’s pies”. </a:t>
            </a:r>
          </a:p>
          <a:p>
            <a:endParaRPr lang="en-US" sz="1500" dirty="0"/>
          </a:p>
          <a:p>
            <a:endParaRPr lang="en-US" sz="1500" dirty="0"/>
          </a:p>
          <a:p>
            <a:endParaRPr lang="en-US" sz="1500" b="1" dirty="0"/>
          </a:p>
          <a:p>
            <a:endParaRPr lang="en-US" sz="1500" b="1" dirty="0"/>
          </a:p>
          <a:p>
            <a:endParaRPr lang="en-US" sz="1500" b="1" dirty="0"/>
          </a:p>
          <a:p>
            <a:endParaRPr lang="en-US" sz="1500" dirty="0"/>
          </a:p>
          <a:p>
            <a:endParaRPr lang="en-US" sz="1500" dirty="0"/>
          </a:p>
        </p:txBody>
      </p:sp>
      <p:sp>
        <p:nvSpPr>
          <p:cNvPr id="28" name="TextBox 27">
            <a:extLst>
              <a:ext uri="{FF2B5EF4-FFF2-40B4-BE49-F238E27FC236}">
                <a16:creationId xmlns:a16="http://schemas.microsoft.com/office/drawing/2014/main" id="{950FB7F0-202A-8144-8699-2E5B2400D398}"/>
              </a:ext>
            </a:extLst>
          </p:cNvPr>
          <p:cNvSpPr txBox="1"/>
          <p:nvPr/>
        </p:nvSpPr>
        <p:spPr>
          <a:xfrm>
            <a:off x="4651187" y="1052160"/>
            <a:ext cx="3619308" cy="5863144"/>
          </a:xfrm>
          <a:prstGeom prst="rect">
            <a:avLst/>
          </a:prstGeom>
          <a:noFill/>
        </p:spPr>
        <p:txBody>
          <a:bodyPr wrap="square" rtlCol="0">
            <a:spAutoFit/>
          </a:bodyPr>
          <a:lstStyle/>
          <a:p>
            <a:r>
              <a:rPr lang="en-US" sz="1500" b="1" dirty="0"/>
              <a:t>Partner B: </a:t>
            </a:r>
            <a:r>
              <a:rPr lang="en-US" sz="1500" dirty="0"/>
              <a:t>I think they are making pies. I notice pies on the table. </a:t>
            </a:r>
          </a:p>
          <a:p>
            <a:endParaRPr lang="en-US" sz="1500" dirty="0"/>
          </a:p>
          <a:p>
            <a:endParaRPr lang="en-US" sz="1500" b="1" dirty="0"/>
          </a:p>
          <a:p>
            <a:endParaRPr lang="en-US" sz="1500" b="1" dirty="0"/>
          </a:p>
          <a:p>
            <a:endParaRPr lang="en-US" sz="1500" b="1" dirty="0"/>
          </a:p>
          <a:p>
            <a:r>
              <a:rPr lang="en-US" sz="1500" b="1" dirty="0"/>
              <a:t>Partner B: </a:t>
            </a:r>
            <a:r>
              <a:rPr lang="en-US" sz="1500" dirty="0"/>
              <a:t>I think that they will make four delicious pies because I see four balls of dough on the table. </a:t>
            </a:r>
          </a:p>
          <a:p>
            <a:endParaRPr lang="en-US" sz="1500" dirty="0"/>
          </a:p>
          <a:p>
            <a:endParaRPr lang="en-US" sz="1500" dirty="0"/>
          </a:p>
          <a:p>
            <a:endParaRPr lang="en-US" sz="1500" dirty="0"/>
          </a:p>
          <a:p>
            <a:endParaRPr lang="en-US" sz="1500" b="1" dirty="0"/>
          </a:p>
          <a:p>
            <a:r>
              <a:rPr lang="en-US" sz="1500" b="1" dirty="0"/>
              <a:t>Partner B: </a:t>
            </a:r>
            <a:r>
              <a:rPr lang="en-US" sz="1500" dirty="0"/>
              <a:t>I agree and my opinion is they are all helping to make cakes.</a:t>
            </a:r>
            <a:br>
              <a:rPr lang="en-US" sz="1500" dirty="0"/>
            </a:br>
            <a:endParaRPr lang="en-US" sz="1500" dirty="0"/>
          </a:p>
          <a:p>
            <a:endParaRPr lang="en-US" sz="1500" dirty="0"/>
          </a:p>
          <a:p>
            <a:endParaRPr lang="en-US" sz="1500" b="1" dirty="0"/>
          </a:p>
          <a:p>
            <a:endParaRPr lang="en-US" sz="1500" b="1" dirty="0"/>
          </a:p>
          <a:p>
            <a:r>
              <a:rPr lang="en-US" sz="1500" b="1" dirty="0"/>
              <a:t>Partner B</a:t>
            </a:r>
            <a:r>
              <a:rPr lang="en-US" sz="1500" dirty="0"/>
              <a:t>: Okay. I agree. </a:t>
            </a:r>
          </a:p>
          <a:p>
            <a:endParaRPr lang="en-US" sz="1500" b="1" dirty="0"/>
          </a:p>
          <a:p>
            <a:endParaRPr lang="en-US" sz="1500" b="1" dirty="0"/>
          </a:p>
          <a:p>
            <a:endParaRPr lang="en-US" sz="1500" b="1" dirty="0"/>
          </a:p>
          <a:p>
            <a:endParaRPr lang="en-US" sz="1500" dirty="0"/>
          </a:p>
          <a:p>
            <a:endParaRPr lang="en-US" sz="1500" dirty="0"/>
          </a:p>
        </p:txBody>
      </p:sp>
    </p:spTree>
    <p:extLst>
      <p:ext uri="{BB962C8B-B14F-4D97-AF65-F5344CB8AC3E}">
        <p14:creationId xmlns:p14="http://schemas.microsoft.com/office/powerpoint/2010/main" val="3120963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127" y="795338"/>
            <a:ext cx="3581400" cy="2862262"/>
          </a:xfrm>
        </p:spPr>
        <p:txBody>
          <a:bodyPr>
            <a:normAutofit/>
          </a:bodyPr>
          <a:lstStyle/>
          <a:p>
            <a:r>
              <a:rPr lang="en-US" dirty="0">
                <a:solidFill>
                  <a:schemeClr val="tx1"/>
                </a:solidFill>
              </a:rPr>
              <a:t>REVISE </a:t>
            </a:r>
            <a:br>
              <a:rPr lang="en-US" dirty="0">
                <a:solidFill>
                  <a:schemeClr val="tx1"/>
                </a:solidFill>
              </a:rPr>
            </a:br>
            <a:r>
              <a:rPr lang="en-US" dirty="0">
                <a:solidFill>
                  <a:schemeClr val="tx1"/>
                </a:solidFill>
              </a:rPr>
              <a:t>NON-MODEL</a:t>
            </a:r>
          </a:p>
        </p:txBody>
      </p:sp>
      <p:sp>
        <p:nvSpPr>
          <p:cNvPr id="5" name="TextBox 4"/>
          <p:cNvSpPr txBox="1"/>
          <p:nvPr/>
        </p:nvSpPr>
        <p:spPr>
          <a:xfrm>
            <a:off x="60959" y="6356195"/>
            <a:ext cx="6331415" cy="461665"/>
          </a:xfrm>
          <a:prstGeom prst="rect">
            <a:avLst/>
          </a:prstGeom>
          <a:noFill/>
        </p:spPr>
        <p:txBody>
          <a:bodyPr wrap="square" rtlCol="0">
            <a:spAutoFit/>
          </a:bodyPr>
          <a:lstStyle/>
          <a:p>
            <a:r>
              <a:rPr lang="en-US" sz="2400" b="1" dirty="0">
                <a:solidFill>
                  <a:schemeClr val="bg1"/>
                </a:solidFill>
              </a:rPr>
              <a:t>WHOLE-GROUP/CLASS REVISED NON-MODEL</a:t>
            </a:r>
          </a:p>
        </p:txBody>
      </p:sp>
      <p:pic>
        <p:nvPicPr>
          <p:cNvPr id="4" name="Picture 3">
            <a:extLst>
              <a:ext uri="{FF2B5EF4-FFF2-40B4-BE49-F238E27FC236}">
                <a16:creationId xmlns:a16="http://schemas.microsoft.com/office/drawing/2014/main" id="{BCB6D9D5-41BA-6247-A80E-C05065447410}"/>
              </a:ext>
            </a:extLst>
          </p:cNvPr>
          <p:cNvPicPr>
            <a:picLocks noChangeAspect="1"/>
          </p:cNvPicPr>
          <p:nvPr/>
        </p:nvPicPr>
        <p:blipFill>
          <a:blip r:embed="rId3"/>
          <a:stretch>
            <a:fillRect/>
          </a:stretch>
        </p:blipFill>
        <p:spPr>
          <a:xfrm>
            <a:off x="4248124" y="332509"/>
            <a:ext cx="4480315" cy="5798055"/>
          </a:xfrm>
          <a:prstGeom prst="rect">
            <a:avLst/>
          </a:prstGeom>
          <a:solidFill>
            <a:schemeClr val="bg1"/>
          </a:solidFill>
          <a:ln w="57150">
            <a:solidFill>
              <a:schemeClr val="tx1"/>
            </a:solidFill>
          </a:ln>
        </p:spPr>
      </p:pic>
      <p:sp>
        <p:nvSpPr>
          <p:cNvPr id="6" name="TextBox 5">
            <a:extLst>
              <a:ext uri="{FF2B5EF4-FFF2-40B4-BE49-F238E27FC236}">
                <a16:creationId xmlns:a16="http://schemas.microsoft.com/office/drawing/2014/main" id="{E0529942-3F89-B748-96A8-46F16EC95511}"/>
              </a:ext>
            </a:extLst>
          </p:cNvPr>
          <p:cNvSpPr txBox="1"/>
          <p:nvPr/>
        </p:nvSpPr>
        <p:spPr>
          <a:xfrm>
            <a:off x="188549" y="4931500"/>
            <a:ext cx="3581400" cy="1200329"/>
          </a:xfrm>
          <a:prstGeom prst="rect">
            <a:avLst/>
          </a:prstGeom>
          <a:noFill/>
        </p:spPr>
        <p:txBody>
          <a:bodyPr wrap="square" rtlCol="0">
            <a:spAutoFit/>
          </a:bodyPr>
          <a:lstStyle/>
          <a:p>
            <a:r>
              <a:rPr lang="en-US" b="1" dirty="0"/>
              <a:t>Note to Teacher: </a:t>
            </a:r>
            <a:r>
              <a:rPr lang="en-US" dirty="0"/>
              <a:t>Consult pg. 56-57 of Start Smart 1.0 Lessons or Teacher Resources at end of </a:t>
            </a:r>
          </a:p>
          <a:p>
            <a:r>
              <a:rPr lang="en-US" dirty="0"/>
              <a:t>Power point</a:t>
            </a:r>
          </a:p>
        </p:txBody>
      </p:sp>
    </p:spTree>
    <p:extLst>
      <p:ext uri="{BB962C8B-B14F-4D97-AF65-F5344CB8AC3E}">
        <p14:creationId xmlns:p14="http://schemas.microsoft.com/office/powerpoint/2010/main" val="653776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01718" y="2630215"/>
            <a:ext cx="2519611" cy="3185487"/>
          </a:xfrm>
          <a:prstGeom prst="rect">
            <a:avLst/>
          </a:prstGeom>
        </p:spPr>
        <p:txBody>
          <a:bodyPr wrap="square">
            <a:spAutoFit/>
          </a:bodyPr>
          <a:lstStyle/>
          <a:p>
            <a:r>
              <a:rPr lang="en-US" sz="2400" b="1" dirty="0"/>
              <a:t>Prompt: </a:t>
            </a:r>
            <a:r>
              <a:rPr lang="en-US" sz="2400" dirty="0"/>
              <a:t>What is an important idea from this text?  Start by stating your claim.  Support your claim and come to a consensus.</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905" y="340020"/>
            <a:ext cx="2075395" cy="1732136"/>
          </a:xfrm>
          <a:prstGeom prst="rect">
            <a:avLst/>
          </a:prstGeom>
          <a:ln w="38100">
            <a:solidFill>
              <a:schemeClr val="accent1"/>
            </a:solidFill>
          </a:ln>
          <a:effectLst>
            <a:glow rad="139700">
              <a:schemeClr val="accent1">
                <a:lumMod val="40000"/>
                <a:lumOff val="60000"/>
                <a:alpha val="40000"/>
              </a:schemeClr>
            </a:glow>
          </a:effectLst>
        </p:spPr>
      </p:pic>
      <p:pic>
        <p:nvPicPr>
          <p:cNvPr id="5" name="Picture 4">
            <a:extLst>
              <a:ext uri="{FF2B5EF4-FFF2-40B4-BE49-F238E27FC236}">
                <a16:creationId xmlns:a16="http://schemas.microsoft.com/office/drawing/2014/main" id="{14F41E97-1B44-8648-AD26-C407CC1FAD4B}"/>
              </a:ext>
            </a:extLst>
          </p:cNvPr>
          <p:cNvPicPr>
            <a:picLocks noChangeAspect="1"/>
          </p:cNvPicPr>
          <p:nvPr/>
        </p:nvPicPr>
        <p:blipFill>
          <a:blip r:embed="rId4"/>
          <a:stretch>
            <a:fillRect/>
          </a:stretch>
        </p:blipFill>
        <p:spPr>
          <a:xfrm>
            <a:off x="3051958" y="625805"/>
            <a:ext cx="5602815" cy="5360094"/>
          </a:xfrm>
          <a:prstGeom prst="rect">
            <a:avLst/>
          </a:prstGeom>
          <a:ln w="57150">
            <a:solidFill>
              <a:schemeClr val="tx1"/>
            </a:solidFill>
          </a:ln>
        </p:spPr>
      </p:pic>
    </p:spTree>
    <p:extLst>
      <p:ext uri="{BB962C8B-B14F-4D97-AF65-F5344CB8AC3E}">
        <p14:creationId xmlns:p14="http://schemas.microsoft.com/office/powerpoint/2010/main" val="8555498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tx1"/>
                </a:solidFill>
              </a:rPr>
              <a:t>Language Sample Revision-Non-Model</a:t>
            </a:r>
          </a:p>
        </p:txBody>
      </p:sp>
      <p:sp>
        <p:nvSpPr>
          <p:cNvPr id="3" name="Content Placeholder 2"/>
          <p:cNvSpPr>
            <a:spLocks noGrp="1"/>
          </p:cNvSpPr>
          <p:nvPr>
            <p:ph idx="1"/>
          </p:nvPr>
        </p:nvSpPr>
        <p:spPr>
          <a:xfrm>
            <a:off x="822959" y="1845733"/>
            <a:ext cx="7067007" cy="4502815"/>
          </a:xfrm>
        </p:spPr>
        <p:txBody>
          <a:bodyPr>
            <a:normAutofit fontScale="92500" lnSpcReduction="10000"/>
          </a:bodyPr>
          <a:lstStyle/>
          <a:p>
            <a:r>
              <a:rPr lang="en-US" sz="2400" dirty="0">
                <a:solidFill>
                  <a:schemeClr val="tx1"/>
                </a:solidFill>
              </a:rPr>
              <a:t>You will work in a triad: </a:t>
            </a:r>
          </a:p>
          <a:p>
            <a:pPr>
              <a:buFont typeface="Arial" charset="0"/>
              <a:buChar char="•"/>
            </a:pPr>
            <a:r>
              <a:rPr lang="en-US" sz="2400" dirty="0">
                <a:solidFill>
                  <a:schemeClr val="tx1"/>
                </a:solidFill>
              </a:rPr>
              <a:t>Number off from 1-3 to form a triad and select a student who will record the revision of the language sample</a:t>
            </a:r>
          </a:p>
          <a:p>
            <a:pPr>
              <a:buFont typeface="Arial" charset="0"/>
              <a:buChar char="•"/>
            </a:pPr>
            <a:endParaRPr lang="en-US" sz="800" dirty="0">
              <a:solidFill>
                <a:schemeClr val="tx1"/>
              </a:solidFill>
            </a:endParaRPr>
          </a:p>
          <a:p>
            <a:pPr>
              <a:buFont typeface="Arial" charset="0"/>
              <a:buChar char="•"/>
            </a:pPr>
            <a:r>
              <a:rPr lang="en-US" sz="2400" dirty="0">
                <a:solidFill>
                  <a:schemeClr val="tx1"/>
                </a:solidFill>
              </a:rPr>
              <a:t>Read the language sample</a:t>
            </a:r>
          </a:p>
          <a:p>
            <a:pPr>
              <a:buFont typeface="Arial" charset="0"/>
              <a:buChar char="•"/>
            </a:pPr>
            <a:endParaRPr lang="en-US" sz="800" dirty="0">
              <a:solidFill>
                <a:schemeClr val="tx1"/>
              </a:solidFill>
            </a:endParaRPr>
          </a:p>
          <a:p>
            <a:pPr>
              <a:buFont typeface="Arial" charset="0"/>
              <a:buChar char="•"/>
            </a:pPr>
            <a:r>
              <a:rPr lang="en-US" sz="2400" dirty="0">
                <a:solidFill>
                  <a:schemeClr val="tx1"/>
                </a:solidFill>
              </a:rPr>
              <a:t>Orally revise the language sample to improve the conversation</a:t>
            </a:r>
          </a:p>
          <a:p>
            <a:pPr>
              <a:buFont typeface="Arial" charset="0"/>
              <a:buChar char="•"/>
            </a:pPr>
            <a:endParaRPr lang="en-US" sz="800" dirty="0">
              <a:solidFill>
                <a:schemeClr val="tx1"/>
              </a:solidFill>
            </a:endParaRPr>
          </a:p>
          <a:p>
            <a:pPr>
              <a:buFont typeface="Arial" charset="0"/>
              <a:buChar char="•"/>
            </a:pPr>
            <a:r>
              <a:rPr lang="en-US" sz="2400" dirty="0">
                <a:solidFill>
                  <a:schemeClr val="tx1"/>
                </a:solidFill>
              </a:rPr>
              <a:t>Use the prompt and response starters for NEGOTIATE</a:t>
            </a:r>
          </a:p>
          <a:p>
            <a:pPr>
              <a:buFont typeface="Arial" charset="0"/>
              <a:buChar char="•"/>
            </a:pPr>
            <a:endParaRPr lang="en-US" sz="900" dirty="0">
              <a:solidFill>
                <a:schemeClr val="tx1"/>
              </a:solidFill>
            </a:endParaRPr>
          </a:p>
          <a:p>
            <a:pPr>
              <a:buFont typeface="Arial" charset="0"/>
              <a:buChar char="•"/>
            </a:pPr>
            <a:r>
              <a:rPr lang="en-US" sz="2400" dirty="0">
                <a:solidFill>
                  <a:schemeClr val="tx1"/>
                </a:solidFill>
              </a:rPr>
              <a:t>Be prepared to share out to the class</a:t>
            </a:r>
          </a:p>
        </p:txBody>
      </p:sp>
      <p:pic>
        <p:nvPicPr>
          <p:cNvPr id="5" name="Picture 4" descr="../../../../Desktop/TRIADS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8072" y="380579"/>
            <a:ext cx="1587136" cy="1262806"/>
          </a:xfrm>
          <a:prstGeom prst="roundRect">
            <a:avLst>
              <a:gd name="adj" fmla="val 16667"/>
            </a:avLst>
          </a:prstGeom>
          <a:ln w="63500">
            <a:solidFill>
              <a:srgbClr val="99CB38"/>
            </a:solidFill>
          </a:ln>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p:cNvSpPr txBox="1"/>
          <p:nvPr/>
        </p:nvSpPr>
        <p:spPr>
          <a:xfrm>
            <a:off x="192585" y="6386437"/>
            <a:ext cx="9227794" cy="369332"/>
          </a:xfrm>
          <a:prstGeom prst="rect">
            <a:avLst/>
          </a:prstGeom>
          <a:noFill/>
        </p:spPr>
        <p:txBody>
          <a:bodyPr wrap="square" rtlCol="0">
            <a:spAutoFit/>
          </a:bodyPr>
          <a:lstStyle/>
          <a:p>
            <a:r>
              <a:rPr lang="en-US" b="1" dirty="0">
                <a:solidFill>
                  <a:schemeClr val="bg1"/>
                </a:solidFill>
              </a:rPr>
              <a:t>FORMATIVE ASSESSMENT– TEACHER COLLECTS LANGUAGE SAMPLE                SPF 1.0</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0732" y="6412658"/>
            <a:ext cx="381000" cy="381000"/>
          </a:xfrm>
          <a:prstGeom prst="rect">
            <a:avLst/>
          </a:prstGeom>
        </p:spPr>
      </p:pic>
    </p:spTree>
    <p:extLst>
      <p:ext uri="{BB962C8B-B14F-4D97-AF65-F5344CB8AC3E}">
        <p14:creationId xmlns:p14="http://schemas.microsoft.com/office/powerpoint/2010/main" val="5476233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WRAP-UP</a:t>
            </a:r>
          </a:p>
        </p:txBody>
      </p:sp>
      <p:sp>
        <p:nvSpPr>
          <p:cNvPr id="3" name="Content Placeholder 2"/>
          <p:cNvSpPr>
            <a:spLocks noGrp="1"/>
          </p:cNvSpPr>
          <p:nvPr>
            <p:ph idx="1"/>
          </p:nvPr>
        </p:nvSpPr>
        <p:spPr>
          <a:xfrm>
            <a:off x="822959" y="1845734"/>
            <a:ext cx="7543801" cy="4453466"/>
          </a:xfrm>
        </p:spPr>
        <p:txBody>
          <a:bodyPr>
            <a:normAutofit fontScale="92500"/>
          </a:bodyPr>
          <a:lstStyle/>
          <a:p>
            <a:r>
              <a:rPr lang="en-US" sz="2600" b="1" dirty="0">
                <a:solidFill>
                  <a:schemeClr val="tx1"/>
                </a:solidFill>
              </a:rPr>
              <a:t>How did we meet today’s objective of using the Constructive Conversation Skill of NEGOTIATE?</a:t>
            </a:r>
          </a:p>
          <a:p>
            <a:endParaRPr lang="en-US" sz="900" b="1" dirty="0">
              <a:solidFill>
                <a:schemeClr val="tx1"/>
              </a:solidFill>
            </a:endParaRPr>
          </a:p>
          <a:p>
            <a:r>
              <a:rPr lang="en-US" sz="2400" b="1" dirty="0">
                <a:solidFill>
                  <a:schemeClr val="tx1"/>
                </a:solidFill>
              </a:rPr>
              <a:t>How did you: </a:t>
            </a:r>
          </a:p>
          <a:p>
            <a:pPr lvl="2">
              <a:buFont typeface="Wingdings" pitchFamily="2" charset="2"/>
              <a:buChar char="§"/>
            </a:pPr>
            <a:r>
              <a:rPr lang="en-US" sz="2400" dirty="0">
                <a:solidFill>
                  <a:schemeClr val="tx1"/>
                </a:solidFill>
              </a:rPr>
              <a:t>Use the language of the skill?</a:t>
            </a:r>
          </a:p>
          <a:p>
            <a:pPr lvl="2">
              <a:buFont typeface="Wingdings" pitchFamily="2" charset="2"/>
              <a:buChar char="§"/>
            </a:pPr>
            <a:r>
              <a:rPr lang="en-US" sz="2400" dirty="0">
                <a:solidFill>
                  <a:schemeClr val="tx1"/>
                </a:solidFill>
              </a:rPr>
              <a:t>Use your conversation voice?</a:t>
            </a:r>
          </a:p>
          <a:p>
            <a:pPr marL="201168" lvl="1" indent="0">
              <a:buNone/>
            </a:pPr>
            <a:endParaRPr lang="en-US" sz="2400" b="1" dirty="0">
              <a:solidFill>
                <a:schemeClr val="tx1"/>
              </a:solidFill>
            </a:endParaRPr>
          </a:p>
          <a:p>
            <a:pPr marL="0">
              <a:buNone/>
            </a:pPr>
            <a:r>
              <a:rPr lang="en-US" sz="2600" b="1" dirty="0">
                <a:solidFill>
                  <a:schemeClr val="tx1"/>
                </a:solidFill>
              </a:rPr>
              <a:t>Work with your conversation partner to do the following: </a:t>
            </a:r>
          </a:p>
          <a:p>
            <a:pPr lvl="2">
              <a:buFont typeface="Wingdings" pitchFamily="2" charset="2"/>
              <a:buChar char="§"/>
            </a:pPr>
            <a:r>
              <a:rPr lang="en-US" sz="2400" dirty="0">
                <a:solidFill>
                  <a:schemeClr val="tx1"/>
                </a:solidFill>
              </a:rPr>
              <a:t>Identify three things that you did to meet today’s objective</a:t>
            </a:r>
          </a:p>
          <a:p>
            <a:pPr lvl="2">
              <a:buFont typeface="Wingdings" pitchFamily="2" charset="2"/>
              <a:buChar char="§"/>
            </a:pPr>
            <a:r>
              <a:rPr lang="en-US" sz="2400" dirty="0">
                <a:solidFill>
                  <a:schemeClr val="tx1"/>
                </a:solidFill>
              </a:rPr>
              <a:t>Share and explain the three things to your partner</a:t>
            </a:r>
          </a:p>
          <a:p>
            <a:pPr lvl="2"/>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7440" y="2739847"/>
            <a:ext cx="1833153" cy="1498567"/>
          </a:xfrm>
          <a:prstGeom prst="rect">
            <a:avLst/>
          </a:prstGeom>
          <a:effectLst>
            <a:glow rad="190500">
              <a:schemeClr val="accent1">
                <a:lumMod val="40000"/>
                <a:lumOff val="60000"/>
                <a:alpha val="40000"/>
              </a:schemeClr>
            </a:glo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3501" y="2734180"/>
            <a:ext cx="1941739" cy="1504234"/>
          </a:xfrm>
          <a:prstGeom prst="rect">
            <a:avLst/>
          </a:prstGeom>
          <a:effectLst>
            <a:glow rad="190500">
              <a:schemeClr val="accent1">
                <a:lumMod val="40000"/>
                <a:lumOff val="60000"/>
                <a:alpha val="40000"/>
              </a:schemeClr>
            </a:glow>
          </a:effectLst>
        </p:spPr>
      </p:pic>
    </p:spTree>
    <p:extLst>
      <p:ext uri="{BB962C8B-B14F-4D97-AF65-F5344CB8AC3E}">
        <p14:creationId xmlns:p14="http://schemas.microsoft.com/office/powerpoint/2010/main" val="1703155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Start Smart 1.0</a:t>
            </a:r>
            <a:br>
              <a:rPr lang="en-US" dirty="0"/>
            </a:br>
            <a:r>
              <a:rPr lang="en-US" dirty="0"/>
              <a:t>NEGOTIATE</a:t>
            </a:r>
            <a:endParaRPr lang="en-US" sz="2000" dirty="0"/>
          </a:p>
        </p:txBody>
      </p:sp>
      <p:sp>
        <p:nvSpPr>
          <p:cNvPr id="3" name="Subtitle 2"/>
          <p:cNvSpPr>
            <a:spLocks noGrp="1"/>
          </p:cNvSpPr>
          <p:nvPr>
            <p:ph type="subTitle" idx="1"/>
          </p:nvPr>
        </p:nvSpPr>
        <p:spPr/>
        <p:txBody>
          <a:bodyPr>
            <a:normAutofit fontScale="77500" lnSpcReduction="20000"/>
          </a:bodyPr>
          <a:lstStyle/>
          <a:p>
            <a:r>
              <a:rPr lang="en-US" sz="4800" dirty="0">
                <a:solidFill>
                  <a:schemeClr val="tx1"/>
                </a:solidFill>
              </a:rPr>
              <a:t>4</a:t>
            </a:r>
            <a:r>
              <a:rPr lang="en-US" sz="4800" baseline="30000" dirty="0">
                <a:solidFill>
                  <a:schemeClr val="tx1"/>
                </a:solidFill>
              </a:rPr>
              <a:t>th </a:t>
            </a:r>
            <a:r>
              <a:rPr lang="en-US" sz="4800" dirty="0">
                <a:solidFill>
                  <a:schemeClr val="tx1"/>
                </a:solidFill>
              </a:rPr>
              <a:t>GRADE</a:t>
            </a:r>
          </a:p>
          <a:p>
            <a:r>
              <a:rPr lang="en-US" sz="4800" dirty="0">
                <a:solidFill>
                  <a:schemeClr val="tx1"/>
                </a:solidFill>
              </a:rPr>
              <a:t>Lesson 13</a:t>
            </a:r>
          </a:p>
        </p:txBody>
      </p:sp>
    </p:spTree>
    <p:extLst>
      <p:ext uri="{BB962C8B-B14F-4D97-AF65-F5344CB8AC3E}">
        <p14:creationId xmlns:p14="http://schemas.microsoft.com/office/powerpoint/2010/main" val="19811945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ELD Objective</a:t>
            </a:r>
          </a:p>
        </p:txBody>
      </p:sp>
      <p:sp>
        <p:nvSpPr>
          <p:cNvPr id="3" name="Content Placeholder 2"/>
          <p:cNvSpPr>
            <a:spLocks noGrp="1"/>
          </p:cNvSpPr>
          <p:nvPr>
            <p:ph idx="1"/>
          </p:nvPr>
        </p:nvSpPr>
        <p:spPr/>
        <p:txBody>
          <a:bodyPr>
            <a:normAutofit/>
          </a:bodyPr>
          <a:lstStyle/>
          <a:p>
            <a:pPr>
              <a:lnSpc>
                <a:spcPct val="150000"/>
              </a:lnSpc>
            </a:pPr>
            <a:r>
              <a:rPr lang="en-US" sz="2800" b="1" dirty="0">
                <a:solidFill>
                  <a:schemeClr val="tx1"/>
                </a:solidFill>
              </a:rPr>
              <a:t>ELD Objective: </a:t>
            </a:r>
            <a:r>
              <a:rPr lang="en-US" sz="2800" dirty="0">
                <a:solidFill>
                  <a:schemeClr val="tx1"/>
                </a:solidFill>
              </a:rPr>
              <a:t>Students will be able to engage in a Constructive Conversation using the Constructive Conversation Skill of </a:t>
            </a:r>
            <a:r>
              <a:rPr lang="en-US" sz="2800" b="1" dirty="0">
                <a:solidFill>
                  <a:schemeClr val="tx1"/>
                </a:solidFill>
              </a:rPr>
              <a:t>NEGOTIATE</a:t>
            </a:r>
            <a:r>
              <a:rPr lang="en-US" sz="2800" dirty="0">
                <a:solidFill>
                  <a:schemeClr val="tx1"/>
                </a:solidFill>
              </a:rPr>
              <a:t>, by sharing ideas and taking turns based on a visual text with a partner. </a:t>
            </a:r>
          </a:p>
        </p:txBody>
      </p:sp>
      <p:pic>
        <p:nvPicPr>
          <p:cNvPr id="5" name="image21.png">
            <a:extLst>
              <a:ext uri="{FF2B5EF4-FFF2-40B4-BE49-F238E27FC236}">
                <a16:creationId xmlns:a16="http://schemas.microsoft.com/office/drawing/2014/main" id="{2A5FD31E-69AF-8149-956C-BED4EADB0858}"/>
              </a:ext>
            </a:extLst>
          </p:cNvPr>
          <p:cNvPicPr/>
          <p:nvPr/>
        </p:nvPicPr>
        <p:blipFill>
          <a:blip r:embed="rId3"/>
          <a:srcRect/>
          <a:stretch>
            <a:fillRect/>
          </a:stretch>
        </p:blipFill>
        <p:spPr>
          <a:xfrm>
            <a:off x="5316953" y="477691"/>
            <a:ext cx="3004087" cy="1137750"/>
          </a:xfrm>
          <a:prstGeom prst="rect">
            <a:avLst/>
          </a:prstGeom>
          <a:ln/>
        </p:spPr>
      </p:pic>
    </p:spTree>
    <p:extLst>
      <p:ext uri="{BB962C8B-B14F-4D97-AF65-F5344CB8AC3E}">
        <p14:creationId xmlns:p14="http://schemas.microsoft.com/office/powerpoint/2010/main" val="29956658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6207" y="202747"/>
            <a:ext cx="4561953" cy="5954665"/>
          </a:xfrm>
          <a:prstGeom prst="rect">
            <a:avLst/>
          </a:prstGeom>
        </p:spPr>
      </p:pic>
      <p:sp>
        <p:nvSpPr>
          <p:cNvPr id="7" name="Rectangle 6"/>
          <p:cNvSpPr/>
          <p:nvPr/>
        </p:nvSpPr>
        <p:spPr>
          <a:xfrm>
            <a:off x="4714239" y="2712720"/>
            <a:ext cx="1869441" cy="163576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541269" y="4511040"/>
            <a:ext cx="4042411" cy="115824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434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rPr>
              <a:t>Conversation Norms</a:t>
            </a:r>
          </a:p>
        </p:txBody>
      </p:sp>
      <p:pic>
        <p:nvPicPr>
          <p:cNvPr id="4" name="Conversation Norms.mp4">
            <a:hlinkClick r:id="" action="ppaction://media"/>
            <a:extLst>
              <a:ext uri="{FF2B5EF4-FFF2-40B4-BE49-F238E27FC236}">
                <a16:creationId xmlns:a16="http://schemas.microsoft.com/office/drawing/2014/main" id="{9B85B382-8A04-1A46-940B-E8B4E77BDDD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01713" y="1846263"/>
            <a:ext cx="7183437" cy="4022725"/>
          </a:xfrm>
        </p:spPr>
      </p:pic>
    </p:spTree>
    <p:extLst>
      <p:ext uri="{BB962C8B-B14F-4D97-AF65-F5344CB8AC3E}">
        <p14:creationId xmlns:p14="http://schemas.microsoft.com/office/powerpoint/2010/main" val="2077596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4550" y="179388"/>
            <a:ext cx="4474900" cy="5841036"/>
          </a:xfrm>
          <a:prstGeom prst="rect">
            <a:avLst/>
          </a:prstGeom>
        </p:spPr>
      </p:pic>
      <p:sp>
        <p:nvSpPr>
          <p:cNvPr id="6" name="Rectangle 5"/>
          <p:cNvSpPr/>
          <p:nvPr/>
        </p:nvSpPr>
        <p:spPr>
          <a:xfrm>
            <a:off x="2580640" y="857896"/>
            <a:ext cx="1888636" cy="168148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674725" y="857896"/>
            <a:ext cx="1847995" cy="168148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717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
            <a:extLst>
              <a:ext uri="{FF2B5EF4-FFF2-40B4-BE49-F238E27FC236}">
                <a16:creationId xmlns:a16="http://schemas.microsoft.com/office/drawing/2014/main" id="{9DBF3FB3-D278-A54E-8882-8B04ADD5CEE2}"/>
              </a:ext>
            </a:extLst>
          </p:cNvPr>
          <p:cNvPicPr>
            <a:picLocks noChangeAspect="1"/>
          </p:cNvPicPr>
          <p:nvPr/>
        </p:nvPicPr>
        <p:blipFill>
          <a:blip r:embed="rId2">
            <a:extLst>
              <a:ext uri="{28A0092B-C50C-407E-A947-70E740481C1C}">
                <a14:useLocalDpi xmlns:a14="http://schemas.microsoft.com/office/drawing/2010/main" val="0"/>
              </a:ext>
            </a:extLst>
          </a:blip>
          <a:srcRect l="3700" t="11067" r="6044" b="17174"/>
          <a:stretch>
            <a:fillRect/>
          </a:stretch>
        </p:blipFill>
        <p:spPr>
          <a:xfrm>
            <a:off x="1573967" y="484092"/>
            <a:ext cx="6336843" cy="5392052"/>
          </a:xfrm>
          <a:prstGeom prst="rect">
            <a:avLst/>
          </a:prstGeom>
          <a:solidFill>
            <a:schemeClr val="bg1"/>
          </a:solidFill>
          <a:ln w="57150">
            <a:solidFill>
              <a:srgbClr val="7030A0"/>
            </a:solidFill>
            <a:miter lim="800000"/>
            <a:headEnd/>
            <a:tailEnd/>
          </a:ln>
        </p:spPr>
      </p:pic>
    </p:spTree>
    <p:extLst>
      <p:ext uri="{BB962C8B-B14F-4D97-AF65-F5344CB8AC3E}">
        <p14:creationId xmlns:p14="http://schemas.microsoft.com/office/powerpoint/2010/main" val="403152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4793" y="6409909"/>
            <a:ext cx="7536574" cy="369332"/>
          </a:xfrm>
          <a:prstGeom prst="rect">
            <a:avLst/>
          </a:prstGeom>
          <a:noFill/>
        </p:spPr>
        <p:txBody>
          <a:bodyPr wrap="square" rtlCol="0">
            <a:spAutoFit/>
          </a:bodyPr>
          <a:lstStyle/>
          <a:p>
            <a:r>
              <a:rPr lang="en-US" b="1" dirty="0">
                <a:solidFill>
                  <a:schemeClr val="bg1"/>
                </a:solidFill>
              </a:rPr>
              <a:t>TEACHER VISUAL TEXT</a:t>
            </a:r>
          </a:p>
        </p:txBody>
      </p:sp>
      <p:sp>
        <p:nvSpPr>
          <p:cNvPr id="8" name="Rectangle 7"/>
          <p:cNvSpPr/>
          <p:nvPr/>
        </p:nvSpPr>
        <p:spPr>
          <a:xfrm>
            <a:off x="697560" y="531659"/>
            <a:ext cx="5845745" cy="1461939"/>
          </a:xfrm>
          <a:prstGeom prst="rect">
            <a:avLst/>
          </a:prstGeom>
        </p:spPr>
        <p:txBody>
          <a:bodyPr wrap="square">
            <a:spAutoFit/>
          </a:bodyPr>
          <a:lstStyle/>
          <a:p>
            <a:r>
              <a:rPr lang="en-US" sz="3200" b="1" dirty="0"/>
              <a:t>Prompt:  </a:t>
            </a:r>
            <a:r>
              <a:rPr lang="en-US" sz="2400" dirty="0"/>
              <a:t>What is an important idea from this text?  Start by stating your claim.  Support your claim and come to a consensus.</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3420" y="531659"/>
            <a:ext cx="1593680" cy="1330094"/>
          </a:xfrm>
          <a:prstGeom prst="rect">
            <a:avLst/>
          </a:prstGeom>
          <a:ln w="38100">
            <a:solidFill>
              <a:schemeClr val="accent1"/>
            </a:solidFill>
          </a:ln>
          <a:effectLst>
            <a:glow rad="139700">
              <a:schemeClr val="accent1">
                <a:lumMod val="40000"/>
                <a:lumOff val="60000"/>
                <a:alpha val="40000"/>
              </a:schemeClr>
            </a:glow>
          </a:effectLst>
        </p:spPr>
      </p:pic>
      <p:pic>
        <p:nvPicPr>
          <p:cNvPr id="10" name="Picture 9">
            <a:extLst>
              <a:ext uri="{FF2B5EF4-FFF2-40B4-BE49-F238E27FC236}">
                <a16:creationId xmlns:a16="http://schemas.microsoft.com/office/drawing/2014/main" id="{80D7D6DD-79E6-394B-9F7D-051D155B0EF1}"/>
              </a:ext>
            </a:extLst>
          </p:cNvPr>
          <p:cNvPicPr>
            <a:picLocks noChangeAspect="1"/>
          </p:cNvPicPr>
          <p:nvPr/>
        </p:nvPicPr>
        <p:blipFill>
          <a:blip r:embed="rId4"/>
          <a:stretch>
            <a:fillRect/>
          </a:stretch>
        </p:blipFill>
        <p:spPr>
          <a:xfrm>
            <a:off x="346048" y="2513172"/>
            <a:ext cx="8534767" cy="2816473"/>
          </a:xfrm>
          <a:prstGeom prst="rect">
            <a:avLst/>
          </a:prstGeom>
          <a:ln w="57150">
            <a:solidFill>
              <a:schemeClr val="tx1"/>
            </a:solidFill>
          </a:ln>
        </p:spPr>
      </p:pic>
    </p:spTree>
    <p:extLst>
      <p:ext uri="{BB962C8B-B14F-4D97-AF65-F5344CB8AC3E}">
        <p14:creationId xmlns:p14="http://schemas.microsoft.com/office/powerpoint/2010/main" val="39725731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154476" y="132268"/>
            <a:ext cx="3079377" cy="2215991"/>
          </a:xfrm>
          <a:prstGeom prst="rect">
            <a:avLst/>
          </a:prstGeom>
          <a:noFill/>
        </p:spPr>
        <p:txBody>
          <a:bodyPr wrap="square" rtlCol="0">
            <a:spAutoFit/>
          </a:bodyPr>
          <a:lstStyle/>
          <a:p>
            <a:pPr algn="ctr"/>
            <a:r>
              <a:rPr lang="en-US" sz="2400" b="1" dirty="0"/>
              <a:t>Listen to the 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3105" y="1329137"/>
            <a:ext cx="1445364" cy="1648785"/>
          </a:xfrm>
          <a:prstGeom prst="rect">
            <a:avLst/>
          </a:prstGeom>
        </p:spPr>
      </p:pic>
      <p:sp>
        <p:nvSpPr>
          <p:cNvPr id="8" name="Rectangle 7"/>
          <p:cNvSpPr/>
          <p:nvPr/>
        </p:nvSpPr>
        <p:spPr>
          <a:xfrm>
            <a:off x="4185737" y="254522"/>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7" name="Picture 6">
            <a:extLst>
              <a:ext uri="{FF2B5EF4-FFF2-40B4-BE49-F238E27FC236}">
                <a16:creationId xmlns:a16="http://schemas.microsoft.com/office/drawing/2014/main" id="{12CACD18-0583-7947-ACA4-9FF2F20DC0C7}"/>
              </a:ext>
            </a:extLst>
          </p:cNvPr>
          <p:cNvPicPr>
            <a:picLocks noChangeAspect="1"/>
          </p:cNvPicPr>
          <p:nvPr/>
        </p:nvPicPr>
        <p:blipFill>
          <a:blip r:embed="rId6"/>
          <a:stretch>
            <a:fillRect/>
          </a:stretch>
        </p:blipFill>
        <p:spPr>
          <a:xfrm>
            <a:off x="374541" y="3234899"/>
            <a:ext cx="8523141" cy="2812637"/>
          </a:xfrm>
          <a:prstGeom prst="rect">
            <a:avLst/>
          </a:prstGeom>
          <a:ln w="57150">
            <a:solidFill>
              <a:schemeClr val="tx1"/>
            </a:solidFill>
          </a:ln>
        </p:spPr>
      </p:pic>
      <p:pic>
        <p:nvPicPr>
          <p:cNvPr id="3" name="Online Media 2" descr="Recorded Sound">
            <a:hlinkClick r:id="" action="ppaction://media"/>
            <a:extLst>
              <a:ext uri="{FF2B5EF4-FFF2-40B4-BE49-F238E27FC236}">
                <a16:creationId xmlns:a16="http://schemas.microsoft.com/office/drawing/2014/main" id="{E264A340-A7BD-7F42-89FC-F56303C0E46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83124" y="810464"/>
            <a:ext cx="812800" cy="812800"/>
          </a:xfrm>
          <a:prstGeom prst="rect">
            <a:avLst/>
          </a:prstGeom>
          <a:ln>
            <a:solidFill>
              <a:schemeClr val="accent1"/>
            </a:solidFill>
          </a:ln>
        </p:spPr>
      </p:pic>
    </p:spTree>
    <p:extLst>
      <p:ext uri="{BB962C8B-B14F-4D97-AF65-F5344CB8AC3E}">
        <p14:creationId xmlns:p14="http://schemas.microsoft.com/office/powerpoint/2010/main" val="3749001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82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bldLst>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6093976"/>
          </a:xfrm>
          <a:prstGeom prst="rect">
            <a:avLst/>
          </a:prstGeom>
          <a:noFill/>
        </p:spPr>
        <p:txBody>
          <a:bodyPr wrap="square" rtlCol="0">
            <a:spAutoFit/>
          </a:bodyPr>
          <a:lstStyle/>
          <a:p>
            <a:r>
              <a:rPr lang="en-US" sz="1500" b="1" dirty="0"/>
              <a:t>Partner A: </a:t>
            </a:r>
            <a:r>
              <a:rPr lang="en-US" sz="1500" dirty="0"/>
              <a:t>An important idea from this text is that if politicians want to get elected they need to promote themselves. What is your idea? </a:t>
            </a:r>
          </a:p>
          <a:p>
            <a:endParaRPr lang="en-US" sz="1500" dirty="0"/>
          </a:p>
          <a:p>
            <a:r>
              <a:rPr lang="en-US" sz="1500" b="1" dirty="0"/>
              <a:t>Partner A: I </a:t>
            </a:r>
            <a:r>
              <a:rPr lang="en-US" sz="1500" dirty="0"/>
              <a:t>think the politician is campaigning to get elected. I notice there is a hot air balloon with Mexican flags decorating it. I also notice initials on the hot air balloon. He is the person riding the balloon. How can you support your idea? </a:t>
            </a:r>
          </a:p>
          <a:p>
            <a:endParaRPr lang="en-US" sz="1500" b="1" dirty="0"/>
          </a:p>
          <a:p>
            <a:r>
              <a:rPr lang="en-US" sz="1500" b="1" dirty="0"/>
              <a:t>Partner A:</a:t>
            </a:r>
            <a:r>
              <a:rPr lang="en-US" sz="1500" dirty="0"/>
              <a:t>I think the rest of the people are supporting the politician by bringing their own flags and by joining them in the campaign.  What other evidence do you have for your claim? </a:t>
            </a:r>
          </a:p>
          <a:p>
            <a:endParaRPr lang="en-US" sz="1500" dirty="0"/>
          </a:p>
          <a:p>
            <a:r>
              <a:rPr lang="en-US" sz="1500" b="1" dirty="0"/>
              <a:t>Partner A:</a:t>
            </a:r>
            <a:r>
              <a:rPr lang="en-US" sz="1500" dirty="0"/>
              <a:t>I think that to get elected politicians need to campaign/advertise around the town. Can we come to an agreement? </a:t>
            </a:r>
          </a:p>
          <a:p>
            <a:endParaRPr lang="en-US" sz="1500" dirty="0"/>
          </a:p>
        </p:txBody>
      </p:sp>
      <p:sp>
        <p:nvSpPr>
          <p:cNvPr id="5" name="TextBox 4"/>
          <p:cNvSpPr txBox="1"/>
          <p:nvPr/>
        </p:nvSpPr>
        <p:spPr>
          <a:xfrm>
            <a:off x="4591715" y="1052160"/>
            <a:ext cx="3619308" cy="5401479"/>
          </a:xfrm>
          <a:prstGeom prst="rect">
            <a:avLst/>
          </a:prstGeom>
          <a:noFill/>
        </p:spPr>
        <p:txBody>
          <a:bodyPr wrap="square" rtlCol="0">
            <a:spAutoFit/>
          </a:bodyPr>
          <a:lstStyle/>
          <a:p>
            <a:r>
              <a:rPr lang="en-US" sz="1500" b="1" dirty="0"/>
              <a:t>Partner B: </a:t>
            </a:r>
            <a:r>
              <a:rPr lang="en-US" sz="1500" dirty="0"/>
              <a:t>An important idea from this text is that parades can be entertaining </a:t>
            </a:r>
            <a:r>
              <a:rPr lang="en-US" sz="1500" b="1" dirty="0"/>
              <a:t> </a:t>
            </a:r>
            <a:r>
              <a:rPr lang="en-US" sz="1500" dirty="0"/>
              <a:t>for the people in a town. </a:t>
            </a:r>
          </a:p>
          <a:p>
            <a:endParaRPr lang="en-US" sz="1500" b="1" dirty="0"/>
          </a:p>
          <a:p>
            <a:r>
              <a:rPr lang="en-US" sz="1500" b="1" dirty="0"/>
              <a:t>Partner B:</a:t>
            </a:r>
            <a:r>
              <a:rPr lang="en-US" sz="1500" dirty="0"/>
              <a:t>I think the women, men and children wearing fancy clothes are part of the parade. There are also people wearing costumes. They are all providing the spectators with entertainment. What evidence do you have for your idea? </a:t>
            </a:r>
          </a:p>
          <a:p>
            <a:endParaRPr lang="en-US" sz="1500" dirty="0"/>
          </a:p>
          <a:p>
            <a:r>
              <a:rPr lang="en-US" sz="1500" b="1" dirty="0"/>
              <a:t>Partner B:</a:t>
            </a:r>
            <a:r>
              <a:rPr lang="en-US" sz="1500" dirty="0"/>
              <a:t>I agree with you that politicians need to promote themselves to get elected. I think they are using the parade to both entertain the bystanders and to promote their campaign. </a:t>
            </a:r>
          </a:p>
          <a:p>
            <a:endParaRPr lang="en-US" sz="1500" dirty="0"/>
          </a:p>
          <a:p>
            <a:endParaRPr lang="en-US" sz="1500" dirty="0"/>
          </a:p>
          <a:p>
            <a:r>
              <a:rPr lang="en-US" sz="1500" b="1" dirty="0"/>
              <a:t>Partner B</a:t>
            </a:r>
            <a:r>
              <a:rPr lang="en-US" sz="1500" dirty="0"/>
              <a:t>: The important idea we came to a consensus on is that politicians can encourage people to vote for them by having a parade. </a:t>
            </a:r>
          </a:p>
          <a:p>
            <a:endParaRPr lang="en-US" sz="15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8342"/>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9109" y="799606"/>
            <a:ext cx="948679" cy="957629"/>
          </a:xfrm>
          <a:prstGeom prst="rect">
            <a:avLst/>
          </a:prstGeom>
        </p:spPr>
      </p:pic>
      <p:cxnSp>
        <p:nvCxnSpPr>
          <p:cNvPr id="20" name="Straight Connector 19"/>
          <p:cNvCxnSpPr>
            <a:cxnSpLocks/>
          </p:cNvCxnSpPr>
          <p:nvPr/>
        </p:nvCxnSpPr>
        <p:spPr>
          <a:xfrm>
            <a:off x="4537689" y="1052160"/>
            <a:ext cx="0" cy="511266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87926" y="106359"/>
            <a:ext cx="8899525" cy="927100"/>
          </a:xfrm>
        </p:spPr>
        <p:txBody>
          <a:bodyPr>
            <a:normAutofit fontScale="90000"/>
          </a:bodyPr>
          <a:lstStyle/>
          <a:p>
            <a:pPr algn="ctr"/>
            <a:r>
              <a:rPr lang="en-US" sz="2800" b="1" u="sng" dirty="0">
                <a:solidFill>
                  <a:schemeClr val="tx1"/>
                </a:solidFill>
              </a:rPr>
              <a:t>Visual Text </a:t>
            </a:r>
            <a:r>
              <a:rPr lang="en-US" sz="2800" b="1" dirty="0">
                <a:solidFill>
                  <a:schemeClr val="tx1"/>
                </a:solidFill>
              </a:rPr>
              <a:t>Model</a:t>
            </a:r>
            <a:br>
              <a:rPr lang="en-US" sz="2800" dirty="0">
                <a:solidFill>
                  <a:schemeClr val="tx1"/>
                </a:solidFill>
              </a:rPr>
            </a:br>
            <a:r>
              <a:rPr lang="en-US" sz="2800" b="1" dirty="0">
                <a:solidFill>
                  <a:schemeClr val="tx1"/>
                </a:solidFill>
              </a:rPr>
              <a:t>What is an important idea from this text?  Start by stating your claim.  Support your claim and come to a consensus.  </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9108" y="2243343"/>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9107" y="3816957"/>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5957" y="5161776"/>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71222"/>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 y="3608493"/>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16357"/>
            <a:ext cx="1199599" cy="1048469"/>
          </a:xfrm>
          <a:prstGeom prst="rect">
            <a:avLst/>
          </a:prstGeom>
        </p:spPr>
      </p:pic>
    </p:spTree>
    <p:extLst>
      <p:ext uri="{BB962C8B-B14F-4D97-AF65-F5344CB8AC3E}">
        <p14:creationId xmlns:p14="http://schemas.microsoft.com/office/powerpoint/2010/main" val="1643226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
            <a:extLst>
              <a:ext uri="{FF2B5EF4-FFF2-40B4-BE49-F238E27FC236}">
                <a16:creationId xmlns:a16="http://schemas.microsoft.com/office/drawing/2014/main" id="{9DBF3FB3-D278-A54E-8882-8B04ADD5CEE2}"/>
              </a:ext>
            </a:extLst>
          </p:cNvPr>
          <p:cNvPicPr>
            <a:picLocks noChangeAspect="1"/>
          </p:cNvPicPr>
          <p:nvPr/>
        </p:nvPicPr>
        <p:blipFill>
          <a:blip r:embed="rId2">
            <a:extLst>
              <a:ext uri="{28A0092B-C50C-407E-A947-70E740481C1C}">
                <a14:useLocalDpi xmlns:a14="http://schemas.microsoft.com/office/drawing/2010/main" val="0"/>
              </a:ext>
            </a:extLst>
          </a:blip>
          <a:srcRect l="3700" t="11067" r="6044" b="17174"/>
          <a:stretch>
            <a:fillRect/>
          </a:stretch>
        </p:blipFill>
        <p:spPr>
          <a:xfrm>
            <a:off x="1573967" y="484092"/>
            <a:ext cx="6336843" cy="5392052"/>
          </a:xfrm>
          <a:prstGeom prst="rect">
            <a:avLst/>
          </a:prstGeom>
          <a:solidFill>
            <a:schemeClr val="bg1"/>
          </a:solidFill>
          <a:ln w="57150">
            <a:solidFill>
              <a:srgbClr val="7030A0"/>
            </a:solidFill>
            <a:miter lim="800000"/>
            <a:headEnd/>
            <a:tailEnd/>
          </a:ln>
        </p:spPr>
      </p:pic>
    </p:spTree>
    <p:extLst>
      <p:ext uri="{BB962C8B-B14F-4D97-AF65-F5344CB8AC3E}">
        <p14:creationId xmlns:p14="http://schemas.microsoft.com/office/powerpoint/2010/main" val="2547333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154476" y="132268"/>
            <a:ext cx="3079377" cy="2215991"/>
          </a:xfrm>
          <a:prstGeom prst="rect">
            <a:avLst/>
          </a:prstGeom>
          <a:noFill/>
        </p:spPr>
        <p:txBody>
          <a:bodyPr wrap="square" rtlCol="0">
            <a:spAutoFit/>
          </a:bodyPr>
          <a:lstStyle/>
          <a:p>
            <a:pPr algn="ctr"/>
            <a:r>
              <a:rPr lang="en-US" sz="2400" b="1" dirty="0"/>
              <a:t>Listen to the Non-Model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3105" y="1329137"/>
            <a:ext cx="1445364" cy="1648785"/>
          </a:xfrm>
          <a:prstGeom prst="rect">
            <a:avLst/>
          </a:prstGeom>
        </p:spPr>
      </p:pic>
      <p:sp>
        <p:nvSpPr>
          <p:cNvPr id="8" name="Rectangle 7"/>
          <p:cNvSpPr/>
          <p:nvPr/>
        </p:nvSpPr>
        <p:spPr>
          <a:xfrm>
            <a:off x="4185737" y="254522"/>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7" name="Picture 6">
            <a:extLst>
              <a:ext uri="{FF2B5EF4-FFF2-40B4-BE49-F238E27FC236}">
                <a16:creationId xmlns:a16="http://schemas.microsoft.com/office/drawing/2014/main" id="{12CACD18-0583-7947-ACA4-9FF2F20DC0C7}"/>
              </a:ext>
            </a:extLst>
          </p:cNvPr>
          <p:cNvPicPr>
            <a:picLocks noChangeAspect="1"/>
          </p:cNvPicPr>
          <p:nvPr/>
        </p:nvPicPr>
        <p:blipFill>
          <a:blip r:embed="rId6"/>
          <a:stretch>
            <a:fillRect/>
          </a:stretch>
        </p:blipFill>
        <p:spPr>
          <a:xfrm>
            <a:off x="374541" y="3234899"/>
            <a:ext cx="8523141" cy="2812637"/>
          </a:xfrm>
          <a:prstGeom prst="rect">
            <a:avLst/>
          </a:prstGeom>
          <a:ln w="57150">
            <a:solidFill>
              <a:schemeClr val="tx1"/>
            </a:solidFill>
          </a:ln>
        </p:spPr>
      </p:pic>
      <p:pic>
        <p:nvPicPr>
          <p:cNvPr id="3" name="Online Media 2" descr="Recorded Sound">
            <a:hlinkClick r:id="" action="ppaction://media"/>
            <a:extLst>
              <a:ext uri="{FF2B5EF4-FFF2-40B4-BE49-F238E27FC236}">
                <a16:creationId xmlns:a16="http://schemas.microsoft.com/office/drawing/2014/main" id="{62C32AC9-3099-E146-870D-C49BD0EBA06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83124" y="922737"/>
            <a:ext cx="812800" cy="812800"/>
          </a:xfrm>
          <a:prstGeom prst="rect">
            <a:avLst/>
          </a:prstGeom>
          <a:ln>
            <a:solidFill>
              <a:schemeClr val="accent1"/>
            </a:solidFill>
          </a:ln>
        </p:spPr>
      </p:pic>
    </p:spTree>
    <p:extLst>
      <p:ext uri="{BB962C8B-B14F-4D97-AF65-F5344CB8AC3E}">
        <p14:creationId xmlns:p14="http://schemas.microsoft.com/office/powerpoint/2010/main" val="2962036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01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bldLst>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117731"/>
            <a:ext cx="3392116" cy="5770811"/>
          </a:xfrm>
          <a:prstGeom prst="rect">
            <a:avLst/>
          </a:prstGeom>
          <a:noFill/>
        </p:spPr>
        <p:txBody>
          <a:bodyPr wrap="square" rtlCol="0">
            <a:spAutoFit/>
          </a:bodyPr>
          <a:lstStyle/>
          <a:p>
            <a:r>
              <a:rPr lang="en-US" sz="1700" b="1" dirty="0"/>
              <a:t>Partner A: </a:t>
            </a:r>
            <a:r>
              <a:rPr lang="en-US" dirty="0"/>
              <a:t>I notice the people in the street having fun. They are on a Halloween parade. What do you notice? </a:t>
            </a:r>
            <a:endParaRPr lang="en-US" sz="1600" dirty="0"/>
          </a:p>
          <a:p>
            <a:endParaRPr lang="en-US" sz="1700" dirty="0"/>
          </a:p>
          <a:p>
            <a:r>
              <a:rPr lang="en-US" sz="1700" b="1" dirty="0"/>
              <a:t>Partner A: </a:t>
            </a:r>
            <a:r>
              <a:rPr lang="en-US" dirty="0"/>
              <a:t>I notice costumes and people wearing gowns, suits and some wearing regular clothes. What do you notice? </a:t>
            </a:r>
            <a:endParaRPr lang="en-US" sz="1600" dirty="0"/>
          </a:p>
          <a:p>
            <a:endParaRPr lang="en-US" sz="1700" b="1" dirty="0"/>
          </a:p>
          <a:p>
            <a:endParaRPr lang="en-US" sz="1700" b="1" dirty="0"/>
          </a:p>
          <a:p>
            <a:r>
              <a:rPr lang="en-US" sz="1700" b="1" dirty="0"/>
              <a:t>Partner A: </a:t>
            </a:r>
            <a:r>
              <a:rPr lang="en-US" dirty="0"/>
              <a:t>I know people are in costume. </a:t>
            </a:r>
            <a:endParaRPr lang="en-US" sz="1600" dirty="0"/>
          </a:p>
          <a:p>
            <a:endParaRPr lang="en-US" sz="1700" dirty="0"/>
          </a:p>
          <a:p>
            <a:endParaRPr lang="en-US" sz="1700" dirty="0"/>
          </a:p>
          <a:p>
            <a:endParaRPr lang="en-US" sz="1700" dirty="0"/>
          </a:p>
          <a:p>
            <a:r>
              <a:rPr lang="en-US" sz="1700" b="1" dirty="0"/>
              <a:t>Partner A: </a:t>
            </a:r>
            <a:r>
              <a:rPr lang="en-US" dirty="0"/>
              <a:t>I see that people are just standing around and I see balloons.</a:t>
            </a:r>
            <a:br>
              <a:rPr lang="en-US" dirty="0"/>
            </a:br>
            <a:endParaRPr lang="en-US" sz="1600" dirty="0"/>
          </a:p>
          <a:p>
            <a:endParaRPr lang="en-US" sz="1700" dirty="0"/>
          </a:p>
        </p:txBody>
      </p:sp>
      <p:sp>
        <p:nvSpPr>
          <p:cNvPr id="5" name="TextBox 4"/>
          <p:cNvSpPr txBox="1"/>
          <p:nvPr/>
        </p:nvSpPr>
        <p:spPr>
          <a:xfrm>
            <a:off x="4591715" y="1052160"/>
            <a:ext cx="3619308" cy="5232202"/>
          </a:xfrm>
          <a:prstGeom prst="rect">
            <a:avLst/>
          </a:prstGeom>
          <a:noFill/>
        </p:spPr>
        <p:txBody>
          <a:bodyPr wrap="square" rtlCol="0">
            <a:spAutoFit/>
          </a:bodyPr>
          <a:lstStyle/>
          <a:p>
            <a:r>
              <a:rPr lang="en-US" sz="1700" b="1" dirty="0"/>
              <a:t>Partner B: </a:t>
            </a:r>
            <a:r>
              <a:rPr lang="en-US" dirty="0"/>
              <a:t>What I see happening in the visual text is people from a town posing for a picture. </a:t>
            </a:r>
            <a:endParaRPr lang="en-US" sz="1600" dirty="0"/>
          </a:p>
          <a:p>
            <a:endParaRPr lang="en-US" sz="1700" b="1" dirty="0"/>
          </a:p>
          <a:p>
            <a:endParaRPr lang="en-US" sz="1700" b="1" dirty="0"/>
          </a:p>
          <a:p>
            <a:r>
              <a:rPr lang="en-US" sz="1700" b="1" dirty="0"/>
              <a:t>Partner B :</a:t>
            </a:r>
            <a:r>
              <a:rPr lang="en-US" dirty="0"/>
              <a:t>People have hats and gowns. They look like they are going to a party and they are all standing waiting for the picture. </a:t>
            </a:r>
            <a:endParaRPr lang="en-US" sz="1600" dirty="0"/>
          </a:p>
          <a:p>
            <a:endParaRPr lang="en-US" sz="1700" dirty="0"/>
          </a:p>
          <a:p>
            <a:endParaRPr lang="en-US" sz="1700" dirty="0"/>
          </a:p>
          <a:p>
            <a:endParaRPr lang="en-US" sz="1700" b="1" dirty="0"/>
          </a:p>
          <a:p>
            <a:r>
              <a:rPr lang="en-US" sz="1700" b="1" dirty="0"/>
              <a:t>Partner B: </a:t>
            </a:r>
            <a:r>
              <a:rPr lang="en-US" dirty="0"/>
              <a:t>When it’s Halloween I like to dress up.</a:t>
            </a:r>
            <a:br>
              <a:rPr lang="en-US" dirty="0"/>
            </a:br>
            <a:endParaRPr lang="en-US" sz="1600" dirty="0"/>
          </a:p>
          <a:p>
            <a:endParaRPr lang="en-US" sz="1700" dirty="0"/>
          </a:p>
          <a:p>
            <a:endParaRPr lang="en-US" sz="1700" b="1" dirty="0"/>
          </a:p>
          <a:p>
            <a:r>
              <a:rPr lang="en-US" sz="1700" b="1" dirty="0"/>
              <a:t>Partner B</a:t>
            </a:r>
            <a:r>
              <a:rPr lang="en-US" sz="1700" dirty="0"/>
              <a:t>: </a:t>
            </a:r>
            <a:r>
              <a:rPr lang="en-US" dirty="0"/>
              <a:t>No turn taken</a:t>
            </a:r>
            <a:endParaRPr lang="en-US" sz="2000" dirty="0"/>
          </a:p>
          <a:p>
            <a:endParaRPr lang="en-US" sz="19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0158"/>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910158"/>
            <a:ext cx="948679" cy="957629"/>
          </a:xfrm>
          <a:prstGeom prst="rect">
            <a:avLst/>
          </a:prstGeom>
        </p:spPr>
      </p:pic>
      <p:cxnSp>
        <p:nvCxnSpPr>
          <p:cNvPr id="20" name="Straight Connector 19"/>
          <p:cNvCxnSpPr>
            <a:cxnSpLocks/>
          </p:cNvCxnSpPr>
          <p:nvPr/>
        </p:nvCxnSpPr>
        <p:spPr>
          <a:xfrm>
            <a:off x="4489260" y="1165936"/>
            <a:ext cx="0" cy="494717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369493" y="106040"/>
            <a:ext cx="8229600" cy="1001713"/>
          </a:xfrm>
        </p:spPr>
        <p:txBody>
          <a:bodyPr>
            <a:normAutofit fontScale="90000"/>
          </a:bodyPr>
          <a:lstStyle/>
          <a:p>
            <a:pPr algn="ctr"/>
            <a:r>
              <a:rPr lang="en-US" sz="2800" b="1" u="sng" dirty="0">
                <a:solidFill>
                  <a:schemeClr val="tx1"/>
                </a:solidFill>
              </a:rPr>
              <a:t>Visual Text </a:t>
            </a:r>
            <a:r>
              <a:rPr lang="en-US" sz="2800" b="1" dirty="0">
                <a:solidFill>
                  <a:schemeClr val="tx1"/>
                </a:solidFill>
              </a:rPr>
              <a:t>Non- Model</a:t>
            </a:r>
            <a:br>
              <a:rPr lang="en-US" sz="2800" dirty="0">
                <a:solidFill>
                  <a:schemeClr val="tx1"/>
                </a:solidFill>
              </a:rPr>
            </a:br>
            <a:r>
              <a:rPr lang="en-US" sz="2800" b="1" dirty="0">
                <a:solidFill>
                  <a:schemeClr val="tx1"/>
                </a:solidFill>
              </a:rPr>
              <a:t>What is happening in this visual text. Provide evidence from the text to support your claim. </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448155"/>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4020800"/>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0287" y="5200905"/>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11566"/>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08657"/>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10065"/>
            <a:ext cx="1199599" cy="1048469"/>
          </a:xfrm>
          <a:prstGeom prst="rect">
            <a:avLst/>
          </a:prstGeom>
        </p:spPr>
      </p:pic>
    </p:spTree>
    <p:extLst>
      <p:ext uri="{BB962C8B-B14F-4D97-AF65-F5344CB8AC3E}">
        <p14:creationId xmlns:p14="http://schemas.microsoft.com/office/powerpoint/2010/main" val="2627806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15083" y="2326572"/>
            <a:ext cx="4848924" cy="3877985"/>
          </a:xfrm>
          <a:prstGeom prst="rect">
            <a:avLst/>
          </a:prstGeom>
          <a:noFill/>
        </p:spPr>
        <p:txBody>
          <a:bodyPr wrap="square" rtlCol="0">
            <a:spAutoFit/>
          </a:bodyPr>
          <a:lstStyle/>
          <a:p>
            <a:pPr marL="214313" indent="-214313">
              <a:buFont typeface="Arial" charset="0"/>
              <a:buChar char="•"/>
            </a:pPr>
            <a:endParaRPr lang="en-US" sz="600" dirty="0"/>
          </a:p>
          <a:p>
            <a:r>
              <a:rPr lang="en-US" sz="2000" dirty="0"/>
              <a:t>Rules of the game: </a:t>
            </a:r>
          </a:p>
          <a:p>
            <a:pPr marL="214313" indent="-214313">
              <a:buFont typeface="Arial" charset="0"/>
              <a:buChar char="•"/>
            </a:pPr>
            <a:endParaRPr lang="en-US" sz="2000" dirty="0"/>
          </a:p>
          <a:p>
            <a:pPr marL="342900" indent="-342900">
              <a:buFont typeface="+mj-lt"/>
              <a:buAutoNum type="arabicPeriod"/>
            </a:pPr>
            <a:r>
              <a:rPr lang="en-US" sz="2000" dirty="0"/>
              <a:t>Each of you needs 1 CREATE, 1 CLARIFY, 1 FORTIFY, and 2 NEGOTIATE cards</a:t>
            </a:r>
          </a:p>
          <a:p>
            <a:pPr marL="342900" indent="-342900">
              <a:buFont typeface="+mj-lt"/>
              <a:buAutoNum type="arabicPeriod"/>
            </a:pPr>
            <a:endParaRPr lang="en-US" sz="2000" dirty="0"/>
          </a:p>
          <a:p>
            <a:pPr marL="342900" indent="-342900">
              <a:buFont typeface="+mj-lt"/>
              <a:buAutoNum type="arabicPeriod"/>
            </a:pPr>
            <a:r>
              <a:rPr lang="en-US" sz="2000" dirty="0"/>
              <a:t>Each of you will play one card as you share an idea.  You will continue taking turns until all cards are placed in the middle.</a:t>
            </a:r>
          </a:p>
          <a:p>
            <a:pPr marL="342900" indent="-342900">
              <a:buFont typeface="+mj-lt"/>
              <a:buAutoNum type="arabicPeriod"/>
            </a:pPr>
            <a:endParaRPr lang="en-US" sz="2000" dirty="0"/>
          </a:p>
          <a:p>
            <a:pPr marL="342900" indent="-342900">
              <a:buFont typeface="+mj-lt"/>
              <a:buAutoNum type="arabicPeriod"/>
            </a:pPr>
            <a:r>
              <a:rPr lang="en-US" sz="2000" dirty="0"/>
              <a:t>If you’re done early repeat the process for an additional round.</a:t>
            </a:r>
          </a:p>
        </p:txBody>
      </p:sp>
      <p:pic>
        <p:nvPicPr>
          <p:cNvPr id="8" name="Content Placeholder 8"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4007" y="2870062"/>
            <a:ext cx="1604208" cy="2093955"/>
          </a:xfrm>
          <a:prstGeom prst="rect">
            <a:avLst/>
          </a:prstGeom>
          <a:ln w="12700">
            <a:solidFill>
              <a:schemeClr val="tx1"/>
            </a:solidFill>
          </a:ln>
        </p:spPr>
      </p:pic>
      <p:pic>
        <p:nvPicPr>
          <p:cNvPr id="10" name="Content Placeholder 10" descr="Screen Shot 2016-03-16 at 2.54.0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1743" y="2870062"/>
            <a:ext cx="1672397" cy="2078616"/>
          </a:xfrm>
          <a:prstGeom prst="rect">
            <a:avLst/>
          </a:prstGeom>
          <a:ln w="12700">
            <a:solidFill>
              <a:schemeClr val="tx1"/>
            </a:solidFill>
          </a:ln>
        </p:spPr>
      </p:pic>
      <p:sp>
        <p:nvSpPr>
          <p:cNvPr id="13" name="TextBox 12"/>
          <p:cNvSpPr txBox="1"/>
          <p:nvPr/>
        </p:nvSpPr>
        <p:spPr>
          <a:xfrm>
            <a:off x="5364007" y="1090750"/>
            <a:ext cx="3416252" cy="1585049"/>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b="1" u="sng" dirty="0"/>
              <a:t>PROMPT: </a:t>
            </a:r>
          </a:p>
          <a:p>
            <a:pPr algn="ctr"/>
            <a:r>
              <a:rPr lang="en-US" sz="1900" dirty="0"/>
              <a:t>What is an important idea from this text?  Start by stating your claim.  Support your claim and come to a consensus.</a:t>
            </a:r>
          </a:p>
        </p:txBody>
      </p:sp>
      <p:sp>
        <p:nvSpPr>
          <p:cNvPr id="3" name="Rectangle 2"/>
          <p:cNvSpPr/>
          <p:nvPr/>
        </p:nvSpPr>
        <p:spPr>
          <a:xfrm>
            <a:off x="5364007" y="4901222"/>
            <a:ext cx="3503661" cy="1461939"/>
          </a:xfrm>
          <a:prstGeom prst="rect">
            <a:avLst/>
          </a:prstGeom>
        </p:spPr>
        <p:txBody>
          <a:bodyPr wrap="square">
            <a:spAutoFit/>
          </a:bodyPr>
          <a:lstStyle/>
          <a:p>
            <a:pPr marL="214313" indent="-214313">
              <a:buFont typeface="Arial" charset="0"/>
              <a:buChar char="•"/>
            </a:pPr>
            <a:endParaRPr lang="en-US" sz="900" dirty="0"/>
          </a:p>
          <a:p>
            <a:r>
              <a:rPr lang="en-US" sz="2000" dirty="0"/>
              <a:t>Remember to use the </a:t>
            </a:r>
            <a:r>
              <a:rPr lang="en-US" sz="2000" b="1" u="sng" dirty="0"/>
              <a:t>Constructive Conversation Norms</a:t>
            </a:r>
            <a:r>
              <a:rPr lang="en-US" sz="2000" dirty="0"/>
              <a:t> and </a:t>
            </a:r>
            <a:r>
              <a:rPr lang="en-US" sz="2000" b="1" u="sng" dirty="0"/>
              <a:t>Skills</a:t>
            </a:r>
            <a:r>
              <a:rPr lang="en-US" sz="2000" dirty="0"/>
              <a:t> as you play the game.</a:t>
            </a:r>
          </a:p>
        </p:txBody>
      </p:sp>
      <p:sp>
        <p:nvSpPr>
          <p:cNvPr id="11" name="Title 10"/>
          <p:cNvSpPr>
            <a:spLocks noGrp="1"/>
          </p:cNvSpPr>
          <p:nvPr>
            <p:ph type="title" idx="4294967295"/>
          </p:nvPr>
        </p:nvSpPr>
        <p:spPr>
          <a:xfrm>
            <a:off x="1812925" y="203200"/>
            <a:ext cx="7331075" cy="1000125"/>
          </a:xfrm>
        </p:spPr>
        <p:txBody>
          <a:bodyPr>
            <a:normAutofit fontScale="90000"/>
          </a:bodyPr>
          <a:lstStyle/>
          <a:p>
            <a:r>
              <a:rPr lang="en-US" b="1" dirty="0">
                <a:solidFill>
                  <a:schemeClr val="tx1"/>
                </a:solidFill>
              </a:rPr>
              <a:t>Constructive Conversation Game</a:t>
            </a: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146" y="533824"/>
            <a:ext cx="980572" cy="1095414"/>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Content Placeholder 3">
            <a:extLst>
              <a:ext uri="{FF2B5EF4-FFF2-40B4-BE49-F238E27FC236}">
                <a16:creationId xmlns:a16="http://schemas.microsoft.com/office/drawing/2014/main" id="{B3EDA727-173B-1B4F-BDF6-04AA4471D283}"/>
              </a:ext>
            </a:extLst>
          </p:cNvPr>
          <p:cNvPicPr>
            <a:picLocks noChangeAspect="1"/>
          </p:cNvPicPr>
          <p:nvPr/>
        </p:nvPicPr>
        <p:blipFill rotWithShape="1">
          <a:blip r:embed="rId6">
            <a:extLst>
              <a:ext uri="{28A0092B-C50C-407E-A947-70E740481C1C}">
                <a14:useLocalDpi xmlns:a14="http://schemas.microsoft.com/office/drawing/2010/main" val="0"/>
              </a:ext>
            </a:extLst>
          </a:blip>
          <a:srcRect l="1" r="49140" b="48702"/>
          <a:stretch/>
        </p:blipFill>
        <p:spPr>
          <a:xfrm>
            <a:off x="1945965" y="1176863"/>
            <a:ext cx="930069" cy="724894"/>
          </a:xfrm>
          <a:prstGeom prst="rect">
            <a:avLst/>
          </a:prstGeom>
          <a:ln>
            <a:solidFill>
              <a:schemeClr val="tx1"/>
            </a:solidFill>
          </a:ln>
        </p:spPr>
      </p:pic>
      <p:pic>
        <p:nvPicPr>
          <p:cNvPr id="15" name="Picture 14">
            <a:extLst>
              <a:ext uri="{FF2B5EF4-FFF2-40B4-BE49-F238E27FC236}">
                <a16:creationId xmlns:a16="http://schemas.microsoft.com/office/drawing/2014/main" id="{4DE54CB6-DAC7-5745-BC64-5B8F9C961234}"/>
              </a:ext>
            </a:extLst>
          </p:cNvPr>
          <p:cNvPicPr>
            <a:picLocks noChangeAspect="1"/>
          </p:cNvPicPr>
          <p:nvPr/>
        </p:nvPicPr>
        <p:blipFill rotWithShape="1">
          <a:blip r:embed="rId7"/>
          <a:srcRect l="50346" t="50297" b="1"/>
          <a:stretch/>
        </p:blipFill>
        <p:spPr>
          <a:xfrm>
            <a:off x="2278029" y="1476276"/>
            <a:ext cx="937176" cy="724894"/>
          </a:xfrm>
          <a:prstGeom prst="rect">
            <a:avLst/>
          </a:prstGeom>
          <a:solidFill>
            <a:schemeClr val="bg1"/>
          </a:solidFill>
          <a:ln>
            <a:solidFill>
              <a:schemeClr val="tx1"/>
            </a:solidFill>
          </a:ln>
        </p:spPr>
      </p:pic>
      <p:pic>
        <p:nvPicPr>
          <p:cNvPr id="16" name="Picture 15">
            <a:extLst>
              <a:ext uri="{FF2B5EF4-FFF2-40B4-BE49-F238E27FC236}">
                <a16:creationId xmlns:a16="http://schemas.microsoft.com/office/drawing/2014/main" id="{331E2D37-76E5-9F4F-B443-F28A74BEF4D0}"/>
              </a:ext>
            </a:extLst>
          </p:cNvPr>
          <p:cNvPicPr>
            <a:picLocks noChangeAspect="1"/>
          </p:cNvPicPr>
          <p:nvPr/>
        </p:nvPicPr>
        <p:blipFill rotWithShape="1">
          <a:blip r:embed="rId8"/>
          <a:srcRect r="50353" b="50752"/>
          <a:stretch/>
        </p:blipFill>
        <p:spPr>
          <a:xfrm rot="5400000">
            <a:off x="2879298" y="1690143"/>
            <a:ext cx="730434" cy="937177"/>
          </a:xfrm>
          <a:prstGeom prst="rect">
            <a:avLst/>
          </a:prstGeom>
          <a:ln>
            <a:solidFill>
              <a:schemeClr val="tx1"/>
            </a:solidFill>
          </a:ln>
        </p:spPr>
      </p:pic>
      <p:pic>
        <p:nvPicPr>
          <p:cNvPr id="17" name="Picture 16">
            <a:extLst>
              <a:ext uri="{FF2B5EF4-FFF2-40B4-BE49-F238E27FC236}">
                <a16:creationId xmlns:a16="http://schemas.microsoft.com/office/drawing/2014/main" id="{6FA7993D-8AD8-4143-A940-44AF8235F01E}"/>
              </a:ext>
            </a:extLst>
          </p:cNvPr>
          <p:cNvPicPr>
            <a:picLocks noChangeAspect="1"/>
          </p:cNvPicPr>
          <p:nvPr/>
        </p:nvPicPr>
        <p:blipFill rotWithShape="1">
          <a:blip r:embed="rId9"/>
          <a:srcRect l="6301" t="11530" r="50860" b="53177"/>
          <a:stretch/>
        </p:blipFill>
        <p:spPr>
          <a:xfrm rot="5400000">
            <a:off x="3941468" y="1128152"/>
            <a:ext cx="721718" cy="933069"/>
          </a:xfrm>
          <a:prstGeom prst="rect">
            <a:avLst/>
          </a:prstGeom>
          <a:solidFill>
            <a:schemeClr val="bg1"/>
          </a:solidFill>
          <a:ln>
            <a:solidFill>
              <a:schemeClr val="tx1"/>
            </a:solidFill>
          </a:ln>
        </p:spPr>
      </p:pic>
      <p:pic>
        <p:nvPicPr>
          <p:cNvPr id="19" name="Picture 18">
            <a:extLst>
              <a:ext uri="{FF2B5EF4-FFF2-40B4-BE49-F238E27FC236}">
                <a16:creationId xmlns:a16="http://schemas.microsoft.com/office/drawing/2014/main" id="{BE396361-07ED-944C-B1A1-6BFAF2657D4D}"/>
              </a:ext>
            </a:extLst>
          </p:cNvPr>
          <p:cNvPicPr>
            <a:picLocks noChangeAspect="1"/>
          </p:cNvPicPr>
          <p:nvPr/>
        </p:nvPicPr>
        <p:blipFill rotWithShape="1">
          <a:blip r:embed="rId9"/>
          <a:srcRect l="6301" t="11530" r="50860" b="53177"/>
          <a:stretch/>
        </p:blipFill>
        <p:spPr>
          <a:xfrm rot="5400000">
            <a:off x="4251226" y="1557792"/>
            <a:ext cx="721718" cy="933069"/>
          </a:xfrm>
          <a:prstGeom prst="rect">
            <a:avLst/>
          </a:prstGeom>
          <a:solidFill>
            <a:schemeClr val="bg1"/>
          </a:solidFill>
          <a:ln>
            <a:solidFill>
              <a:schemeClr val="tx1"/>
            </a:solidFill>
          </a:ln>
        </p:spPr>
      </p:pic>
    </p:spTree>
    <p:extLst>
      <p:ext uri="{BB962C8B-B14F-4D97-AF65-F5344CB8AC3E}">
        <p14:creationId xmlns:p14="http://schemas.microsoft.com/office/powerpoint/2010/main" val="3863206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dissolv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dissolve">
                                      <p:cBhvr>
                                        <p:cTn id="12" dur="500"/>
                                        <p:tgtEl>
                                          <p:spTgt spid="5">
                                            <p:txEl>
                                              <p:pRg st="3" end="3"/>
                                            </p:txEl>
                                          </p:spTgt>
                                        </p:tgtEl>
                                      </p:cBhvr>
                                    </p:animEffec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dissolve">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5">
                                            <p:txEl>
                                              <p:pRg st="7" end="7"/>
                                            </p:txEl>
                                          </p:spTgt>
                                        </p:tgtEl>
                                        <p:attrNameLst>
                                          <p:attrName>style.visibility</p:attrName>
                                        </p:attrNameLst>
                                      </p:cBhvr>
                                      <p:to>
                                        <p:strVal val="visible"/>
                                      </p:to>
                                    </p:set>
                                    <p:animEffect transition="in" filter="dissolve">
                                      <p:cBhvr>
                                        <p:cTn id="32" dur="500"/>
                                        <p:tgtEl>
                                          <p:spTgt spid="5">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
                                            <p:txEl>
                                              <p:pRg st="1" end="1"/>
                                            </p:txEl>
                                          </p:spTgt>
                                        </p:tgtEl>
                                        <p:attrNameLst>
                                          <p:attrName>style.visibility</p:attrName>
                                        </p:attrNameLst>
                                      </p:cBhvr>
                                      <p:to>
                                        <p:strVal val="visible"/>
                                      </p:to>
                                    </p:set>
                                  </p:childTnLst>
                                </p:cTn>
                              </p:par>
                              <p:par>
                                <p:cTn id="39" presetID="9"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dissolve">
                                      <p:cBhvr>
                                        <p:cTn id="41" dur="500"/>
                                        <p:tgtEl>
                                          <p:spTgt spid="8"/>
                                        </p:tgtEl>
                                      </p:cBhvr>
                                    </p:animEffect>
                                  </p:childTnLst>
                                </p:cTn>
                              </p:par>
                              <p:par>
                                <p:cTn id="42" presetID="9" presetClass="entr" presetSubtype="0"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dissolve">
                                      <p:cBhvr>
                                        <p:cTn id="44" dur="500"/>
                                        <p:tgtEl>
                                          <p:spTgt spid="10"/>
                                        </p:tgtEl>
                                      </p:cBhvr>
                                    </p:animEffect>
                                  </p:childTnLst>
                                </p:cTn>
                              </p:par>
                              <p:par>
                                <p:cTn id="45" presetID="9" presetClass="entr" presetSubtype="0" fill="hold" nodeType="withEffect">
                                  <p:stCondLst>
                                    <p:cond delay="0"/>
                                  </p:stCondLst>
                                  <p:childTnLst>
                                    <p:set>
                                      <p:cBhvr>
                                        <p:cTn id="46" dur="1" fill="hold">
                                          <p:stCondLst>
                                            <p:cond delay="0"/>
                                          </p:stCondLst>
                                        </p:cTn>
                                        <p:tgtEl>
                                          <p:spTgt spid="3">
                                            <p:txEl>
                                              <p:pRg st="1" end="1"/>
                                            </p:txEl>
                                          </p:spTgt>
                                        </p:tgtEl>
                                        <p:attrNameLst>
                                          <p:attrName>style.visibility</p:attrName>
                                        </p:attrNameLst>
                                      </p:cBhvr>
                                      <p:to>
                                        <p:strVal val="visible"/>
                                      </p:to>
                                    </p:set>
                                    <p:animEffect transition="in" filter="dissolve">
                                      <p:cBhvr>
                                        <p:cTn id="47" dur="500"/>
                                        <p:tgtEl>
                                          <p:spTgt spid="3">
                                            <p:txEl>
                                              <p:pRg st="1" end="1"/>
                                            </p:txEl>
                                          </p:spTgt>
                                        </p:tgtEl>
                                      </p:cBhvr>
                                    </p:animEffect>
                                  </p:childTnLst>
                                </p:cTn>
                              </p:par>
                              <p:par>
                                <p:cTn id="48" presetID="1" presetClass="entr" presetSubtype="0" fill="hold" grpId="0" nodeType="withEffect">
                                  <p:stCondLst>
                                    <p:cond delay="0"/>
                                  </p:stCondLst>
                                  <p:childTnLst>
                                    <p:set>
                                      <p:cBhvr>
                                        <p:cTn id="49" dur="1" fill="hold">
                                          <p:stCondLst>
                                            <p:cond delay="0"/>
                                          </p:stCondLst>
                                        </p:cTn>
                                        <p:tgtEl>
                                          <p:spTgt spid="13">
                                            <p:bg/>
                                          </p:spTgt>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13">
                                            <p:txEl>
                                              <p:pRg st="0" end="0"/>
                                            </p:txEl>
                                          </p:spTgt>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17"/>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09599" y="52289"/>
            <a:ext cx="6972275" cy="1461939"/>
          </a:xfrm>
          <a:prstGeom prst="rect">
            <a:avLst/>
          </a:prstGeom>
        </p:spPr>
        <p:txBody>
          <a:bodyPr wrap="square">
            <a:spAutoFit/>
          </a:bodyPr>
          <a:lstStyle/>
          <a:p>
            <a:pPr algn="ctr"/>
            <a:r>
              <a:rPr lang="en-US" sz="3200" b="1" dirty="0"/>
              <a:t>Prompt: </a:t>
            </a:r>
            <a:r>
              <a:rPr lang="en-US" sz="2400" dirty="0"/>
              <a:t>What is an important idea from this text?  Start by stating your claim.  Support your claim and come to a consensus.</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7682" y="157559"/>
            <a:ext cx="1160995" cy="968972"/>
          </a:xfrm>
          <a:prstGeom prst="rect">
            <a:avLst/>
          </a:prstGeom>
          <a:ln w="38100">
            <a:solidFill>
              <a:schemeClr val="accent1"/>
            </a:solidFill>
          </a:ln>
          <a:effectLst>
            <a:glow rad="139700">
              <a:schemeClr val="accent1">
                <a:lumMod val="40000"/>
                <a:lumOff val="60000"/>
                <a:alpha val="40000"/>
              </a:schemeClr>
            </a:glow>
          </a:effectLst>
        </p:spPr>
      </p:pic>
      <p:sp>
        <p:nvSpPr>
          <p:cNvPr id="6" name="TextBox 5">
            <a:extLst>
              <a:ext uri="{FF2B5EF4-FFF2-40B4-BE49-F238E27FC236}">
                <a16:creationId xmlns:a16="http://schemas.microsoft.com/office/drawing/2014/main" id="{F66AF98F-4ECB-CF41-8F64-F3DB5E5EF95B}"/>
              </a:ext>
            </a:extLst>
          </p:cNvPr>
          <p:cNvSpPr txBox="1"/>
          <p:nvPr/>
        </p:nvSpPr>
        <p:spPr>
          <a:xfrm>
            <a:off x="201109" y="6399129"/>
            <a:ext cx="7536574" cy="369332"/>
          </a:xfrm>
          <a:prstGeom prst="rect">
            <a:avLst/>
          </a:prstGeom>
          <a:noFill/>
        </p:spPr>
        <p:txBody>
          <a:bodyPr wrap="square" rtlCol="0">
            <a:spAutoFit/>
          </a:bodyPr>
          <a:lstStyle/>
          <a:p>
            <a:r>
              <a:rPr lang="en-US" b="1" dirty="0">
                <a:solidFill>
                  <a:schemeClr val="bg1"/>
                </a:solidFill>
              </a:rPr>
              <a:t>STUDENT VISUAL TEXT</a:t>
            </a:r>
          </a:p>
        </p:txBody>
      </p:sp>
      <p:sp>
        <p:nvSpPr>
          <p:cNvPr id="7" name="TextBox 6">
            <a:extLst>
              <a:ext uri="{FF2B5EF4-FFF2-40B4-BE49-F238E27FC236}">
                <a16:creationId xmlns:a16="http://schemas.microsoft.com/office/drawing/2014/main" id="{147F96C3-AAD8-D84C-863B-EED803F38C7A}"/>
              </a:ext>
            </a:extLst>
          </p:cNvPr>
          <p:cNvSpPr txBox="1"/>
          <p:nvPr/>
        </p:nvSpPr>
        <p:spPr>
          <a:xfrm>
            <a:off x="3671978" y="6373748"/>
            <a:ext cx="9106770" cy="369332"/>
          </a:xfrm>
          <a:prstGeom prst="rect">
            <a:avLst/>
          </a:prstGeom>
          <a:noFill/>
        </p:spPr>
        <p:txBody>
          <a:bodyPr wrap="square" rtlCol="0">
            <a:spAutoFit/>
          </a:bodyPr>
          <a:lstStyle/>
          <a:p>
            <a:r>
              <a:rPr lang="en-US" b="1" dirty="0">
                <a:solidFill>
                  <a:schemeClr val="bg1"/>
                </a:solidFill>
              </a:rPr>
              <a:t>TEACHER COLLECTS LANGUAGE SAMPLE        SPF 1.0</a:t>
            </a:r>
          </a:p>
        </p:txBody>
      </p:sp>
      <p:pic>
        <p:nvPicPr>
          <p:cNvPr id="10" name="Picture 9">
            <a:extLst>
              <a:ext uri="{FF2B5EF4-FFF2-40B4-BE49-F238E27FC236}">
                <a16:creationId xmlns:a16="http://schemas.microsoft.com/office/drawing/2014/main" id="{A9D3C9D5-355E-554D-A82D-8BF9C0911A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1874" y="6356727"/>
            <a:ext cx="381000" cy="381000"/>
          </a:xfrm>
          <a:prstGeom prst="rect">
            <a:avLst/>
          </a:prstGeom>
        </p:spPr>
      </p:pic>
      <p:pic>
        <p:nvPicPr>
          <p:cNvPr id="11" name="Picture 10">
            <a:extLst>
              <a:ext uri="{FF2B5EF4-FFF2-40B4-BE49-F238E27FC236}">
                <a16:creationId xmlns:a16="http://schemas.microsoft.com/office/drawing/2014/main" id="{46D67429-B78C-5B46-A558-E2704ED30F72}"/>
              </a:ext>
            </a:extLst>
          </p:cNvPr>
          <p:cNvPicPr>
            <a:picLocks noChangeAspect="1"/>
          </p:cNvPicPr>
          <p:nvPr/>
        </p:nvPicPr>
        <p:blipFill>
          <a:blip r:embed="rId5"/>
          <a:stretch>
            <a:fillRect/>
          </a:stretch>
        </p:blipFill>
        <p:spPr>
          <a:xfrm>
            <a:off x="985652" y="1412111"/>
            <a:ext cx="7156584" cy="4771056"/>
          </a:xfrm>
          <a:prstGeom prst="rect">
            <a:avLst/>
          </a:prstGeom>
          <a:ln w="57150">
            <a:solidFill>
              <a:schemeClr val="tx1"/>
            </a:solidFill>
          </a:ln>
        </p:spPr>
      </p:pic>
    </p:spTree>
    <p:extLst>
      <p:ext uri="{BB962C8B-B14F-4D97-AF65-F5344CB8AC3E}">
        <p14:creationId xmlns:p14="http://schemas.microsoft.com/office/powerpoint/2010/main" val="23065249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41941" y="841245"/>
            <a:ext cx="5261712" cy="969496"/>
          </a:xfrm>
          <a:prstGeom prst="rect">
            <a:avLst/>
          </a:prstGeom>
          <a:noFill/>
        </p:spPr>
        <p:txBody>
          <a:bodyPr wrap="square" rtlCol="0">
            <a:spAutoFit/>
          </a:bodyPr>
          <a:lstStyle/>
          <a:p>
            <a:r>
              <a:rPr lang="en-US" sz="2850" b="1" dirty="0"/>
              <a:t>CONSTRUCTIVE CONVERSATION </a:t>
            </a:r>
          </a:p>
          <a:p>
            <a:r>
              <a:rPr lang="en-US" sz="2850" b="1" dirty="0"/>
              <a:t>FISHBOWL MODEL</a:t>
            </a:r>
          </a:p>
        </p:txBody>
      </p:sp>
      <p:sp>
        <p:nvSpPr>
          <p:cNvPr id="9" name="TextBox 8"/>
          <p:cNvSpPr txBox="1"/>
          <p:nvPr/>
        </p:nvSpPr>
        <p:spPr>
          <a:xfrm>
            <a:off x="0" y="6386903"/>
            <a:ext cx="9227794" cy="369332"/>
          </a:xfrm>
          <a:prstGeom prst="rect">
            <a:avLst/>
          </a:prstGeom>
          <a:noFill/>
        </p:spPr>
        <p:txBody>
          <a:bodyPr wrap="square" rtlCol="0">
            <a:spAutoFit/>
          </a:bodyPr>
          <a:lstStyle/>
          <a:p>
            <a:r>
              <a:rPr lang="en-US" b="1" dirty="0">
                <a:solidFill>
                  <a:schemeClr val="bg1"/>
                </a:solidFill>
              </a:rPr>
              <a:t>FORMATIVE ASSESSMENT– TEACHER COLLECTS LANGUAGE SAMPLE                SPF 1.0</a:t>
            </a:r>
          </a:p>
        </p:txBody>
      </p:sp>
      <p:sp>
        <p:nvSpPr>
          <p:cNvPr id="13" name="TextBox 12"/>
          <p:cNvSpPr txBox="1"/>
          <p:nvPr/>
        </p:nvSpPr>
        <p:spPr>
          <a:xfrm>
            <a:off x="252994" y="2075016"/>
            <a:ext cx="4883783" cy="1630047"/>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a:r>
              <a:rPr lang="en-US" sz="2800" b="1" dirty="0"/>
              <a:t>PROMPT: </a:t>
            </a:r>
            <a:r>
              <a:rPr lang="en-US" sz="2800" dirty="0"/>
              <a:t>What is an important idea from this text?  Start by stating your claim.  Support your claim and come to a consensus.</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707" y="692786"/>
            <a:ext cx="1017524" cy="1136693"/>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585" y="4056390"/>
            <a:ext cx="1663085" cy="1817450"/>
          </a:xfrm>
          <a:prstGeom prst="rect">
            <a:avLst/>
          </a:prstGeom>
        </p:spPr>
      </p:pic>
      <p:sp>
        <p:nvSpPr>
          <p:cNvPr id="21" name="Rectangle 20"/>
          <p:cNvSpPr/>
          <p:nvPr/>
        </p:nvSpPr>
        <p:spPr>
          <a:xfrm>
            <a:off x="1907177" y="3833554"/>
            <a:ext cx="3229600" cy="2115910"/>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050" b="1" u="sng" dirty="0"/>
          </a:p>
          <a:p>
            <a:pPr algn="ctr"/>
            <a:r>
              <a:rPr lang="en-US" sz="2800" b="1" u="sng" dirty="0"/>
              <a:t>Listen actively </a:t>
            </a:r>
            <a:r>
              <a:rPr lang="en-US" sz="2800" dirty="0"/>
              <a:t>to what two partners say to each other.</a:t>
            </a:r>
          </a:p>
          <a:p>
            <a:endParaRPr lang="en-US" sz="1050" dirty="0"/>
          </a:p>
        </p:txBody>
      </p:sp>
      <p:pic>
        <p:nvPicPr>
          <p:cNvPr id="22" name="Picture 21"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09634" y="6466378"/>
            <a:ext cx="313010" cy="305909"/>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72553" y="6413439"/>
            <a:ext cx="337081" cy="375182"/>
          </a:xfrm>
          <a:prstGeom prst="rect">
            <a:avLst/>
          </a:prstGeom>
          <a:noFill/>
          <a:ln>
            <a:noFill/>
          </a:ln>
        </p:spPr>
      </p:pic>
      <p:grpSp>
        <p:nvGrpSpPr>
          <p:cNvPr id="2" name="Group 1"/>
          <p:cNvGrpSpPr/>
          <p:nvPr/>
        </p:nvGrpSpPr>
        <p:grpSpPr>
          <a:xfrm>
            <a:off x="7185363" y="1011322"/>
            <a:ext cx="1766470" cy="855021"/>
            <a:chOff x="9802268" y="304448"/>
            <a:chExt cx="1983896" cy="973758"/>
          </a:xfrm>
        </p:grpSpPr>
        <p:pic>
          <p:nvPicPr>
            <p:cNvPr id="26" name="Picture 25"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02268" y="304448"/>
              <a:ext cx="1107141" cy="973758"/>
            </a:xfrm>
            <a:prstGeom prst="rect">
              <a:avLst/>
            </a:prstGeom>
            <a:noFill/>
            <a:ln>
              <a:noFill/>
            </a:ln>
          </p:spPr>
        </p:pic>
        <p:pic>
          <p:nvPicPr>
            <p:cNvPr id="27" name="Picture 26"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09409" y="376306"/>
              <a:ext cx="876755" cy="810857"/>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6" name="Content Placeholder 1">
            <a:extLst>
              <a:ext uri="{FF2B5EF4-FFF2-40B4-BE49-F238E27FC236}">
                <a16:creationId xmlns:a16="http://schemas.microsoft.com/office/drawing/2014/main" id="{DB41343A-B8DA-E743-9F0D-D0012617E277}"/>
              </a:ext>
            </a:extLst>
          </p:cNvPr>
          <p:cNvPicPr>
            <a:picLocks noChangeAspect="1"/>
          </p:cNvPicPr>
          <p:nvPr/>
        </p:nvPicPr>
        <p:blipFill>
          <a:blip r:embed="rId7">
            <a:extLst>
              <a:ext uri="{28A0092B-C50C-407E-A947-70E740481C1C}">
                <a14:useLocalDpi xmlns:a14="http://schemas.microsoft.com/office/drawing/2010/main" val="0"/>
              </a:ext>
            </a:extLst>
          </a:blip>
          <a:srcRect l="3700" t="11067" r="6044" b="17174"/>
          <a:stretch>
            <a:fillRect/>
          </a:stretch>
        </p:blipFill>
        <p:spPr>
          <a:xfrm>
            <a:off x="184159" y="1981170"/>
            <a:ext cx="5021452" cy="4272779"/>
          </a:xfrm>
          <a:prstGeom prst="rect">
            <a:avLst/>
          </a:prstGeom>
          <a:solidFill>
            <a:schemeClr val="bg1"/>
          </a:solidFill>
          <a:ln w="57150">
            <a:solidFill>
              <a:srgbClr val="7030A0"/>
            </a:solidFill>
            <a:miter lim="800000"/>
            <a:headEnd/>
            <a:tailEnd/>
          </a:ln>
        </p:spPr>
      </p:pic>
      <p:pic>
        <p:nvPicPr>
          <p:cNvPr id="17" name="Picture 16">
            <a:extLst>
              <a:ext uri="{FF2B5EF4-FFF2-40B4-BE49-F238E27FC236}">
                <a16:creationId xmlns:a16="http://schemas.microsoft.com/office/drawing/2014/main" id="{9F18BAF8-F23C-6F46-8B82-C49D16A4CD19}"/>
              </a:ext>
            </a:extLst>
          </p:cNvPr>
          <p:cNvPicPr>
            <a:picLocks noChangeAspect="1"/>
          </p:cNvPicPr>
          <p:nvPr/>
        </p:nvPicPr>
        <p:blipFill>
          <a:blip r:embed="rId8"/>
          <a:stretch>
            <a:fillRect/>
          </a:stretch>
        </p:blipFill>
        <p:spPr>
          <a:xfrm>
            <a:off x="5384702" y="2867346"/>
            <a:ext cx="3567131" cy="2378087"/>
          </a:xfrm>
          <a:prstGeom prst="rect">
            <a:avLst/>
          </a:prstGeom>
          <a:ln w="57150">
            <a:solidFill>
              <a:schemeClr val="tx1"/>
            </a:solidFill>
          </a:ln>
        </p:spPr>
      </p:pic>
    </p:spTree>
    <p:extLst>
      <p:ext uri="{BB962C8B-B14F-4D97-AF65-F5344CB8AC3E}">
        <p14:creationId xmlns:p14="http://schemas.microsoft.com/office/powerpoint/2010/main" val="55605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rPr>
              <a:t>Conversation Norms</a:t>
            </a:r>
          </a:p>
        </p:txBody>
      </p:sp>
      <p:pic>
        <p:nvPicPr>
          <p:cNvPr id="4" name="Conversation Norm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01713" y="1846263"/>
            <a:ext cx="7183437" cy="4022725"/>
          </a:xfrm>
        </p:spPr>
      </p:pic>
    </p:spTree>
    <p:extLst>
      <p:ext uri="{BB962C8B-B14F-4D97-AF65-F5344CB8AC3E}">
        <p14:creationId xmlns:p14="http://schemas.microsoft.com/office/powerpoint/2010/main" val="426282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tx1"/>
                </a:solidFill>
                <a:latin typeface="+mn-lt"/>
              </a:rPr>
              <a:t>Model Creating Class Constructive Conversation Poster</a:t>
            </a:r>
          </a:p>
        </p:txBody>
      </p:sp>
      <p:pic>
        <p:nvPicPr>
          <p:cNvPr id="3" name="Picture 2" descr="Picture1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9588" y="1949406"/>
            <a:ext cx="5537201" cy="4291437"/>
          </a:xfrm>
          <a:prstGeom prst="rect">
            <a:avLst/>
          </a:prstGeom>
        </p:spPr>
      </p:pic>
      <p:sp>
        <p:nvSpPr>
          <p:cNvPr id="7" name="TextBox 6"/>
          <p:cNvSpPr txBox="1"/>
          <p:nvPr/>
        </p:nvSpPr>
        <p:spPr>
          <a:xfrm rot="19298316">
            <a:off x="1523247" y="3346146"/>
            <a:ext cx="6143224" cy="1107996"/>
          </a:xfrm>
          <a:prstGeom prst="rect">
            <a:avLst/>
          </a:prstGeom>
          <a:noFill/>
        </p:spPr>
        <p:txBody>
          <a:bodyPr wrap="square" rtlCol="0">
            <a:spAutoFit/>
          </a:bodyPr>
          <a:lstStyle/>
          <a:p>
            <a:pPr algn="ctr"/>
            <a:r>
              <a:rPr lang="en-US" sz="6600" dirty="0">
                <a:solidFill>
                  <a:srgbClr val="FF0000"/>
                </a:solidFill>
              </a:rPr>
              <a:t>Sample</a:t>
            </a:r>
          </a:p>
        </p:txBody>
      </p:sp>
    </p:spTree>
    <p:extLst>
      <p:ext uri="{BB962C8B-B14F-4D97-AF65-F5344CB8AC3E}">
        <p14:creationId xmlns:p14="http://schemas.microsoft.com/office/powerpoint/2010/main" val="25314875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8-26 at 2.45.4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8760" y="203345"/>
            <a:ext cx="5468599" cy="59349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78085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6402B-D7EC-CF4F-B7EF-1E0F3A46F854}"/>
              </a:ext>
            </a:extLst>
          </p:cNvPr>
          <p:cNvSpPr>
            <a:spLocks noGrp="1"/>
          </p:cNvSpPr>
          <p:nvPr>
            <p:ph type="ctrTitle"/>
          </p:nvPr>
        </p:nvSpPr>
        <p:spPr/>
        <p:txBody>
          <a:bodyPr/>
          <a:lstStyle/>
          <a:p>
            <a:r>
              <a:rPr lang="en-US" dirty="0"/>
              <a:t>Teacher Resources</a:t>
            </a:r>
          </a:p>
        </p:txBody>
      </p:sp>
      <p:sp>
        <p:nvSpPr>
          <p:cNvPr id="3" name="Subtitle 2">
            <a:extLst>
              <a:ext uri="{FF2B5EF4-FFF2-40B4-BE49-F238E27FC236}">
                <a16:creationId xmlns:a16="http://schemas.microsoft.com/office/drawing/2014/main" id="{ADC87F34-A001-3140-A948-A11497D82B43}"/>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3975355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395F2-EF50-1D45-9F05-92E60413C020}"/>
              </a:ext>
            </a:extLst>
          </p:cNvPr>
          <p:cNvSpPr>
            <a:spLocks noGrp="1"/>
          </p:cNvSpPr>
          <p:nvPr>
            <p:ph type="title" idx="4294967295"/>
          </p:nvPr>
        </p:nvSpPr>
        <p:spPr>
          <a:xfrm>
            <a:off x="772886" y="330881"/>
            <a:ext cx="7543800" cy="646112"/>
          </a:xfrm>
        </p:spPr>
        <p:txBody>
          <a:bodyPr>
            <a:normAutofit fontScale="90000"/>
          </a:bodyPr>
          <a:lstStyle/>
          <a:p>
            <a:pPr algn="ctr"/>
            <a:r>
              <a:rPr lang="en-US" dirty="0">
                <a:solidFill>
                  <a:schemeClr val="tx1"/>
                </a:solidFill>
              </a:rPr>
              <a:t>NEGOTIATE Non-Model Revision</a:t>
            </a:r>
          </a:p>
        </p:txBody>
      </p:sp>
      <p:pic>
        <p:nvPicPr>
          <p:cNvPr id="4" name="Picture 3">
            <a:extLst>
              <a:ext uri="{FF2B5EF4-FFF2-40B4-BE49-F238E27FC236}">
                <a16:creationId xmlns:a16="http://schemas.microsoft.com/office/drawing/2014/main" id="{8EE115D6-C404-AF4D-8C3C-0A516E23D085}"/>
              </a:ext>
            </a:extLst>
          </p:cNvPr>
          <p:cNvPicPr>
            <a:picLocks noChangeAspect="1"/>
          </p:cNvPicPr>
          <p:nvPr/>
        </p:nvPicPr>
        <p:blipFill>
          <a:blip r:embed="rId3"/>
          <a:stretch>
            <a:fillRect/>
          </a:stretch>
        </p:blipFill>
        <p:spPr>
          <a:xfrm>
            <a:off x="191795" y="653937"/>
            <a:ext cx="4576639" cy="5922709"/>
          </a:xfrm>
          <a:prstGeom prst="rect">
            <a:avLst/>
          </a:prstGeom>
        </p:spPr>
      </p:pic>
      <p:pic>
        <p:nvPicPr>
          <p:cNvPr id="6" name="Picture 5">
            <a:extLst>
              <a:ext uri="{FF2B5EF4-FFF2-40B4-BE49-F238E27FC236}">
                <a16:creationId xmlns:a16="http://schemas.microsoft.com/office/drawing/2014/main" id="{2B1940FC-77F6-724F-BD46-09823E7A6A22}"/>
              </a:ext>
            </a:extLst>
          </p:cNvPr>
          <p:cNvPicPr>
            <a:picLocks noChangeAspect="1"/>
          </p:cNvPicPr>
          <p:nvPr/>
        </p:nvPicPr>
        <p:blipFill>
          <a:blip r:embed="rId4"/>
          <a:stretch>
            <a:fillRect/>
          </a:stretch>
        </p:blipFill>
        <p:spPr>
          <a:xfrm>
            <a:off x="4605023" y="702676"/>
            <a:ext cx="4538977" cy="5873970"/>
          </a:xfrm>
          <a:prstGeom prst="rect">
            <a:avLst/>
          </a:prstGeom>
        </p:spPr>
      </p:pic>
    </p:spTree>
    <p:extLst>
      <p:ext uri="{BB962C8B-B14F-4D97-AF65-F5344CB8AC3E}">
        <p14:creationId xmlns:p14="http://schemas.microsoft.com/office/powerpoint/2010/main" val="473850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900" b="1" dirty="0">
                <a:solidFill>
                  <a:schemeClr val="tx1"/>
                </a:solidFill>
              </a:rPr>
              <a:t>Hand Gesture and Phrase- NEGOTIATE</a:t>
            </a:r>
          </a:p>
        </p:txBody>
      </p:sp>
      <p:pic>
        <p:nvPicPr>
          <p:cNvPr id="8" name="Picture 7" descr="Screen Shot 2016-03-16 at 2.54.01 PM.png">
            <a:extLst>
              <a:ext uri="{FF2B5EF4-FFF2-40B4-BE49-F238E27FC236}">
                <a16:creationId xmlns:a16="http://schemas.microsoft.com/office/drawing/2014/main" id="{F4A8D01F-EFD1-244C-988F-1A7215DFAA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6833" y="2033710"/>
            <a:ext cx="3174999" cy="41295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a:extLst>
              <a:ext uri="{FF2B5EF4-FFF2-40B4-BE49-F238E27FC236}">
                <a16:creationId xmlns:a16="http://schemas.microsoft.com/office/drawing/2014/main" id="{009329DF-29AE-CB4B-A927-B3FF94F9D4E7}"/>
              </a:ext>
            </a:extLst>
          </p:cNvPr>
          <p:cNvSpPr/>
          <p:nvPr/>
        </p:nvSpPr>
        <p:spPr>
          <a:xfrm>
            <a:off x="1126832" y="4785464"/>
            <a:ext cx="3174999" cy="92578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0B0D59D-D19B-FB47-9838-27BD4BB449CB}"/>
              </a:ext>
            </a:extLst>
          </p:cNvPr>
          <p:cNvSpPr txBox="1"/>
          <p:nvPr/>
        </p:nvSpPr>
        <p:spPr>
          <a:xfrm>
            <a:off x="4407107" y="1715577"/>
            <a:ext cx="4310743" cy="1477328"/>
          </a:xfrm>
          <a:prstGeom prst="rect">
            <a:avLst/>
          </a:prstGeom>
          <a:noFill/>
        </p:spPr>
        <p:txBody>
          <a:bodyPr wrap="square" rtlCol="0">
            <a:spAutoFit/>
          </a:bodyPr>
          <a:lstStyle/>
          <a:p>
            <a:pPr algn="ctr"/>
            <a:r>
              <a:rPr lang="en-US" sz="4500" b="1" dirty="0">
                <a:latin typeface="Arial"/>
                <a:cs typeface="Arial"/>
              </a:rPr>
              <a:t>Making our Ideas Stronger</a:t>
            </a:r>
          </a:p>
        </p:txBody>
      </p:sp>
      <p:pic>
        <p:nvPicPr>
          <p:cNvPr id="10" name="Picture 9" descr="picture 2015-08-03 at 3.55.33 PM.png">
            <a:extLst>
              <a:ext uri="{FF2B5EF4-FFF2-40B4-BE49-F238E27FC236}">
                <a16:creationId xmlns:a16="http://schemas.microsoft.com/office/drawing/2014/main" id="{FB76DCCB-5D64-314C-9A9D-2CC117765A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2542" y="3166334"/>
            <a:ext cx="3119871" cy="3133148"/>
          </a:xfrm>
          <a:prstGeom prst="rect">
            <a:avLst/>
          </a:prstGeom>
        </p:spPr>
      </p:pic>
    </p:spTree>
    <p:extLst>
      <p:ext uri="{BB962C8B-B14F-4D97-AF65-F5344CB8AC3E}">
        <p14:creationId xmlns:p14="http://schemas.microsoft.com/office/powerpoint/2010/main" val="2258507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
            <a:extLst>
              <a:ext uri="{FF2B5EF4-FFF2-40B4-BE49-F238E27FC236}">
                <a16:creationId xmlns:a16="http://schemas.microsoft.com/office/drawing/2014/main" id="{1B0B7405-CB44-2B41-94E9-51644078BC17}"/>
              </a:ext>
            </a:extLst>
          </p:cNvPr>
          <p:cNvPicPr>
            <a:picLocks noChangeAspect="1"/>
          </p:cNvPicPr>
          <p:nvPr/>
        </p:nvPicPr>
        <p:blipFill>
          <a:blip r:embed="rId3">
            <a:extLst>
              <a:ext uri="{28A0092B-C50C-407E-A947-70E740481C1C}">
                <a14:useLocalDpi xmlns:a14="http://schemas.microsoft.com/office/drawing/2010/main" val="0"/>
              </a:ext>
            </a:extLst>
          </a:blip>
          <a:srcRect l="3700" t="11067" r="6044" b="17174"/>
          <a:stretch>
            <a:fillRect/>
          </a:stretch>
        </p:blipFill>
        <p:spPr>
          <a:xfrm>
            <a:off x="1686238" y="497278"/>
            <a:ext cx="6123638" cy="5421313"/>
          </a:xfrm>
          <a:prstGeom prst="rect">
            <a:avLst/>
          </a:prstGeom>
          <a:ln w="57150">
            <a:solidFill>
              <a:srgbClr val="7030A0"/>
            </a:solidFill>
            <a:miter lim="800000"/>
            <a:headEnd/>
            <a:tailEnd/>
          </a:ln>
        </p:spPr>
      </p:pic>
    </p:spTree>
    <p:extLst>
      <p:ext uri="{BB962C8B-B14F-4D97-AF65-F5344CB8AC3E}">
        <p14:creationId xmlns:p14="http://schemas.microsoft.com/office/powerpoint/2010/main" val="19909504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2709" y="6399129"/>
            <a:ext cx="7536574" cy="369332"/>
          </a:xfrm>
          <a:prstGeom prst="rect">
            <a:avLst/>
          </a:prstGeom>
          <a:noFill/>
        </p:spPr>
        <p:txBody>
          <a:bodyPr wrap="square" rtlCol="0">
            <a:spAutoFit/>
          </a:bodyPr>
          <a:lstStyle/>
          <a:p>
            <a:r>
              <a:rPr lang="en-US" b="1" dirty="0">
                <a:solidFill>
                  <a:schemeClr val="bg1"/>
                </a:solidFill>
              </a:rPr>
              <a:t>TEACHER VISUAL TEXT</a:t>
            </a:r>
          </a:p>
        </p:txBody>
      </p:sp>
      <p:sp>
        <p:nvSpPr>
          <p:cNvPr id="8" name="Rectangle 7"/>
          <p:cNvSpPr/>
          <p:nvPr/>
        </p:nvSpPr>
        <p:spPr>
          <a:xfrm>
            <a:off x="96583" y="2905865"/>
            <a:ext cx="2265895" cy="2939266"/>
          </a:xfrm>
          <a:prstGeom prst="rect">
            <a:avLst/>
          </a:prstGeom>
        </p:spPr>
        <p:txBody>
          <a:bodyPr wrap="square">
            <a:spAutoFit/>
          </a:bodyPr>
          <a:lstStyle/>
          <a:p>
            <a:pPr algn="ctr"/>
            <a:r>
              <a:rPr lang="en-US" sz="2200" b="1" dirty="0"/>
              <a:t>Prompt: </a:t>
            </a:r>
            <a:r>
              <a:rPr lang="en-US" sz="2200" dirty="0"/>
              <a:t>What is an important idea from this text?  Start by stating your claim.  Support your claim and come to a consensus.</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083" y="553796"/>
            <a:ext cx="2075395" cy="1732136"/>
          </a:xfrm>
          <a:prstGeom prst="rect">
            <a:avLst/>
          </a:prstGeom>
          <a:ln w="38100">
            <a:solidFill>
              <a:schemeClr val="accent1"/>
            </a:solidFill>
          </a:ln>
          <a:effectLst>
            <a:glow rad="139700">
              <a:schemeClr val="accent1">
                <a:lumMod val="40000"/>
                <a:lumOff val="60000"/>
                <a:alpha val="40000"/>
              </a:schemeClr>
            </a:glow>
          </a:effectLst>
        </p:spPr>
      </p:pic>
      <p:pic>
        <p:nvPicPr>
          <p:cNvPr id="7" name="Picture 6">
            <a:extLst>
              <a:ext uri="{FF2B5EF4-FFF2-40B4-BE49-F238E27FC236}">
                <a16:creationId xmlns:a16="http://schemas.microsoft.com/office/drawing/2014/main" id="{995D1C14-7C69-6041-B837-14F1F6C16C21}"/>
              </a:ext>
            </a:extLst>
          </p:cNvPr>
          <p:cNvPicPr>
            <a:picLocks noChangeAspect="1"/>
          </p:cNvPicPr>
          <p:nvPr/>
        </p:nvPicPr>
        <p:blipFill rotWithShape="1">
          <a:blip r:embed="rId4"/>
          <a:srcRect l="3551" t="896" r="1717" b="1266"/>
          <a:stretch/>
        </p:blipFill>
        <p:spPr>
          <a:xfrm rot="5400000">
            <a:off x="3176936" y="346226"/>
            <a:ext cx="4996710" cy="6251811"/>
          </a:xfrm>
          <a:prstGeom prst="rect">
            <a:avLst/>
          </a:prstGeom>
          <a:ln w="57150">
            <a:solidFill>
              <a:schemeClr val="tx1"/>
            </a:solidFill>
          </a:ln>
        </p:spPr>
      </p:pic>
    </p:spTree>
    <p:extLst>
      <p:ext uri="{BB962C8B-B14F-4D97-AF65-F5344CB8AC3E}">
        <p14:creationId xmlns:p14="http://schemas.microsoft.com/office/powerpoint/2010/main" val="23622168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9026" y="949088"/>
            <a:ext cx="3079377" cy="2215991"/>
          </a:xfrm>
          <a:prstGeom prst="rect">
            <a:avLst/>
          </a:prstGeom>
          <a:noFill/>
        </p:spPr>
        <p:txBody>
          <a:bodyPr wrap="square" rtlCol="0">
            <a:spAutoFit/>
          </a:bodyPr>
          <a:lstStyle/>
          <a:p>
            <a:pPr algn="ctr"/>
            <a:r>
              <a:rPr lang="en-US" sz="2400" b="1" dirty="0"/>
              <a:t>Listen to the 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147" y="2057084"/>
            <a:ext cx="1445364" cy="1648785"/>
          </a:xfrm>
          <a:prstGeom prst="rect">
            <a:avLst/>
          </a:prstGeom>
        </p:spPr>
      </p:pic>
      <p:sp>
        <p:nvSpPr>
          <p:cNvPr id="8" name="Rectangle 7"/>
          <p:cNvSpPr/>
          <p:nvPr/>
        </p:nvSpPr>
        <p:spPr>
          <a:xfrm>
            <a:off x="327992" y="3705869"/>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7" name="Picture 6">
            <a:extLst>
              <a:ext uri="{FF2B5EF4-FFF2-40B4-BE49-F238E27FC236}">
                <a16:creationId xmlns:a16="http://schemas.microsoft.com/office/drawing/2014/main" id="{31A936F6-71AF-F74D-A129-4C4C7B7D734B}"/>
              </a:ext>
            </a:extLst>
          </p:cNvPr>
          <p:cNvPicPr>
            <a:picLocks noChangeAspect="1"/>
          </p:cNvPicPr>
          <p:nvPr/>
        </p:nvPicPr>
        <p:blipFill rotWithShape="1">
          <a:blip r:embed="rId6"/>
          <a:srcRect l="3551" t="896" r="1717" b="1266"/>
          <a:stretch/>
        </p:blipFill>
        <p:spPr>
          <a:xfrm rot="5400000">
            <a:off x="3918769" y="693241"/>
            <a:ext cx="4507723" cy="5639998"/>
          </a:xfrm>
          <a:prstGeom prst="rect">
            <a:avLst/>
          </a:prstGeom>
          <a:ln w="57150">
            <a:solidFill>
              <a:schemeClr val="tx1"/>
            </a:solidFill>
          </a:ln>
        </p:spPr>
      </p:pic>
      <p:pic>
        <p:nvPicPr>
          <p:cNvPr id="2" name="Online Media 1" descr="Recorded Sound">
            <a:hlinkClick r:id="" action="ppaction://media"/>
            <a:extLst>
              <a:ext uri="{FF2B5EF4-FFF2-40B4-BE49-F238E27FC236}">
                <a16:creationId xmlns:a16="http://schemas.microsoft.com/office/drawing/2014/main" id="{527F3AA0-86AF-0940-949E-E222831D488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84654" y="136288"/>
            <a:ext cx="812800" cy="812800"/>
          </a:xfrm>
          <a:prstGeom prst="rect">
            <a:avLst/>
          </a:prstGeom>
          <a:ln>
            <a:solidFill>
              <a:schemeClr val="accent1"/>
            </a:solidFill>
          </a:ln>
        </p:spPr>
      </p:pic>
    </p:spTree>
    <p:extLst>
      <p:ext uri="{BB962C8B-B14F-4D97-AF65-F5344CB8AC3E}">
        <p14:creationId xmlns:p14="http://schemas.microsoft.com/office/powerpoint/2010/main" val="32125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73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theme/theme1.xml><?xml version="1.0" encoding="utf-8"?>
<a:theme xmlns:a="http://schemas.openxmlformats.org/drawingml/2006/main" name="Retrospect">
  <a:themeElements>
    <a:clrScheme name="Custom 2">
      <a:dk1>
        <a:srgbClr val="000000"/>
      </a:dk1>
      <a:lt1>
        <a:srgbClr val="FFFFFF"/>
      </a:lt1>
      <a:dk2>
        <a:srgbClr val="5E5E5E"/>
      </a:dk2>
      <a:lt2>
        <a:srgbClr val="DDDDDD"/>
      </a:lt2>
      <a:accent1>
        <a:srgbClr val="BE93FF"/>
      </a:accent1>
      <a:accent2>
        <a:srgbClr val="6A3CA2"/>
      </a:accent2>
      <a:accent3>
        <a:srgbClr val="B15DC4"/>
      </a:accent3>
      <a:accent4>
        <a:srgbClr val="AC3EDE"/>
      </a:accent4>
      <a:accent5>
        <a:srgbClr val="A064E9"/>
      </a:accent5>
      <a:accent6>
        <a:srgbClr val="B531C0"/>
      </a:accent6>
      <a:hlink>
        <a:srgbClr val="A498CE"/>
      </a:hlink>
      <a:folHlink>
        <a:srgbClr val="9039F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BAB94BD4-5D6D-4148-AB57-A4CCF1FD4E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591</TotalTime>
  <Words>3518</Words>
  <Application>Microsoft Macintosh PowerPoint</Application>
  <PresentationFormat>On-screen Show (4:3)</PresentationFormat>
  <Paragraphs>600</Paragraphs>
  <Slides>53</Slides>
  <Notes>47</Notes>
  <HiddenSlides>0</HiddenSlides>
  <MMClips>9</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53</vt:i4>
      </vt:variant>
    </vt:vector>
  </HeadingPairs>
  <TitlesOfParts>
    <vt:vector size="60" baseType="lpstr">
      <vt:lpstr>Arial</vt:lpstr>
      <vt:lpstr>Avenir Black</vt:lpstr>
      <vt:lpstr>Avenir Book</vt:lpstr>
      <vt:lpstr>Calibri</vt:lpstr>
      <vt:lpstr>Calibri Light</vt:lpstr>
      <vt:lpstr>Wingdings</vt:lpstr>
      <vt:lpstr>Retrospect</vt:lpstr>
      <vt:lpstr>Start Smart 1.0</vt:lpstr>
      <vt:lpstr>ELD Objective</vt:lpstr>
      <vt:lpstr>PowerPoint Presentation</vt:lpstr>
      <vt:lpstr>PowerPoint Presentation</vt:lpstr>
      <vt:lpstr>Conversation Norms</vt:lpstr>
      <vt:lpstr>Hand Gesture and Phrase- NEGOTIATE</vt:lpstr>
      <vt:lpstr>PowerPoint Presentation</vt:lpstr>
      <vt:lpstr>PowerPoint Presentation</vt:lpstr>
      <vt:lpstr>PowerPoint Presentation</vt:lpstr>
      <vt:lpstr>Visual Text Model What is an important idea from this text?  Start by stating your claim.  Support your claim and come to a consensus.  </vt:lpstr>
      <vt:lpstr>PowerPoint Presentation</vt:lpstr>
      <vt:lpstr>PowerPoint Presentation</vt:lpstr>
      <vt:lpstr>Visual Text Non- Model  What is an important idea from this text?  Start by stating your claim.  Support your claim and come to a consensus. </vt:lpstr>
      <vt:lpstr>Constructive Conversation Game</vt:lpstr>
      <vt:lpstr>PowerPoint Presentation</vt:lpstr>
      <vt:lpstr>PowerPoint Presentation</vt:lpstr>
      <vt:lpstr>WRAP-UP</vt:lpstr>
      <vt:lpstr>Start Smart 1.0 NEGOTIATE</vt:lpstr>
      <vt:lpstr>ELD Objective</vt:lpstr>
      <vt:lpstr>PowerPoint Presentation</vt:lpstr>
      <vt:lpstr>Conversation Norms</vt:lpstr>
      <vt:lpstr>Hand Gesture and Phrase- NEGOTIATE</vt:lpstr>
      <vt:lpstr>Prompt and Response Starters</vt:lpstr>
      <vt:lpstr>PowerPoint Presentation</vt:lpstr>
      <vt:lpstr>PowerPoint Presentation</vt:lpstr>
      <vt:lpstr>PowerPoint Presentation</vt:lpstr>
      <vt:lpstr>What makes this a model conversation?</vt:lpstr>
      <vt:lpstr>Understanding the Skill of NEGOTIATE</vt:lpstr>
      <vt:lpstr>PowerPoint Presentation</vt:lpstr>
      <vt:lpstr>PowerPoint Presentation</vt:lpstr>
      <vt:lpstr>REVIEW Non- Model  What is an important idea from this text?  Start by stating your claim.  Support your claim and come to a consensus. </vt:lpstr>
      <vt:lpstr>REVISE  NON-MODEL</vt:lpstr>
      <vt:lpstr>PowerPoint Presentation</vt:lpstr>
      <vt:lpstr>Language Sample Revision-Non-Model</vt:lpstr>
      <vt:lpstr>WRAP-UP</vt:lpstr>
      <vt:lpstr>Start Smart 1.0 NEGOTIATE</vt:lpstr>
      <vt:lpstr>ELD Objective</vt:lpstr>
      <vt:lpstr>PowerPoint Presentation</vt:lpstr>
      <vt:lpstr>Conversation Norms</vt:lpstr>
      <vt:lpstr>PowerPoint Presentation</vt:lpstr>
      <vt:lpstr>PowerPoint Presentation</vt:lpstr>
      <vt:lpstr>PowerPoint Presentation</vt:lpstr>
      <vt:lpstr>Visual Text Model What is an important idea from this text?  Start by stating your claim.  Support your claim and come to a consensus.  </vt:lpstr>
      <vt:lpstr>PowerPoint Presentation</vt:lpstr>
      <vt:lpstr>PowerPoint Presentation</vt:lpstr>
      <vt:lpstr>Visual Text Non- Model What is happening in this visual text. Provide evidence from the text to support your claim. </vt:lpstr>
      <vt:lpstr>Constructive Conversation Game</vt:lpstr>
      <vt:lpstr>PowerPoint Presentation</vt:lpstr>
      <vt:lpstr>PowerPoint Presentation</vt:lpstr>
      <vt:lpstr>Model Creating Class Constructive Conversation Poster</vt:lpstr>
      <vt:lpstr>PowerPoint Presentation</vt:lpstr>
      <vt:lpstr>Teacher Resources</vt:lpstr>
      <vt:lpstr>NEGOTIATE Non-Model Revision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Start Smart 1.0</dc:title>
  <dc:creator>Aguilar, Juana</dc:creator>
  <cp:lastModifiedBy>Lai, David</cp:lastModifiedBy>
  <cp:revision>66</cp:revision>
  <dcterms:created xsi:type="dcterms:W3CDTF">2019-08-28T17:10:57Z</dcterms:created>
  <dcterms:modified xsi:type="dcterms:W3CDTF">2019-09-16T17:07:53Z</dcterms:modified>
</cp:coreProperties>
</file>